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5" r:id="rId1"/>
    <p:sldMasterId id="2147484247" r:id="rId2"/>
    <p:sldMasterId id="2147484274" r:id="rId3"/>
  </p:sldMasterIdLst>
  <p:notesMasterIdLst>
    <p:notesMasterId r:id="rId22"/>
  </p:notesMasterIdLst>
  <p:handoutMasterIdLst>
    <p:handoutMasterId r:id="rId23"/>
  </p:handoutMasterIdLst>
  <p:sldIdLst>
    <p:sldId id="388" r:id="rId4"/>
    <p:sldId id="404" r:id="rId5"/>
    <p:sldId id="389" r:id="rId6"/>
    <p:sldId id="405" r:id="rId7"/>
    <p:sldId id="408" r:id="rId8"/>
    <p:sldId id="426" r:id="rId9"/>
    <p:sldId id="410" r:id="rId10"/>
    <p:sldId id="411" r:id="rId11"/>
    <p:sldId id="412" r:id="rId12"/>
    <p:sldId id="420" r:id="rId13"/>
    <p:sldId id="414" r:id="rId14"/>
    <p:sldId id="415" r:id="rId15"/>
    <p:sldId id="416" r:id="rId16"/>
    <p:sldId id="417" r:id="rId17"/>
    <p:sldId id="418" r:id="rId18"/>
    <p:sldId id="399" r:id="rId19"/>
    <p:sldId id="425" r:id="rId20"/>
    <p:sldId id="403" r:id="rId21"/>
  </p:sldIdLst>
  <p:sldSz cx="9144000" cy="6858000" type="screen4x3"/>
  <p:notesSz cx="6743700" cy="9875838"/>
  <p:defaultTextStyle>
    <a:defPPr>
      <a:defRPr lang="es-ES"/>
    </a:defPPr>
    <a:lvl1pPr algn="ctr" rtl="0" fontAlgn="base">
      <a:spcBef>
        <a:spcPct val="0"/>
      </a:spcBef>
      <a:spcAft>
        <a:spcPct val="0"/>
      </a:spcAft>
      <a:defRPr sz="2400" b="1" kern="1200">
        <a:solidFill>
          <a:schemeClr val="tx1"/>
        </a:solidFill>
        <a:latin typeface="Times New Roman" pitchFamily="18" charset="0"/>
        <a:ea typeface="+mn-ea"/>
        <a:cs typeface="+mn-cs"/>
      </a:defRPr>
    </a:lvl1pPr>
    <a:lvl2pPr marL="457200" algn="ctr" rtl="0" fontAlgn="base">
      <a:spcBef>
        <a:spcPct val="0"/>
      </a:spcBef>
      <a:spcAft>
        <a:spcPct val="0"/>
      </a:spcAft>
      <a:defRPr sz="2400" b="1" kern="1200">
        <a:solidFill>
          <a:schemeClr val="tx1"/>
        </a:solidFill>
        <a:latin typeface="Times New Roman" pitchFamily="18" charset="0"/>
        <a:ea typeface="+mn-ea"/>
        <a:cs typeface="+mn-cs"/>
      </a:defRPr>
    </a:lvl2pPr>
    <a:lvl3pPr marL="914400" algn="ctr" rtl="0" fontAlgn="base">
      <a:spcBef>
        <a:spcPct val="0"/>
      </a:spcBef>
      <a:spcAft>
        <a:spcPct val="0"/>
      </a:spcAft>
      <a:defRPr sz="2400" b="1" kern="1200">
        <a:solidFill>
          <a:schemeClr val="tx1"/>
        </a:solidFill>
        <a:latin typeface="Times New Roman" pitchFamily="18" charset="0"/>
        <a:ea typeface="+mn-ea"/>
        <a:cs typeface="+mn-cs"/>
      </a:defRPr>
    </a:lvl3pPr>
    <a:lvl4pPr marL="1371600" algn="ctr" rtl="0" fontAlgn="base">
      <a:spcBef>
        <a:spcPct val="0"/>
      </a:spcBef>
      <a:spcAft>
        <a:spcPct val="0"/>
      </a:spcAft>
      <a:defRPr sz="2400" b="1" kern="1200">
        <a:solidFill>
          <a:schemeClr val="tx1"/>
        </a:solidFill>
        <a:latin typeface="Times New Roman" pitchFamily="18" charset="0"/>
        <a:ea typeface="+mn-ea"/>
        <a:cs typeface="+mn-cs"/>
      </a:defRPr>
    </a:lvl4pPr>
    <a:lvl5pPr marL="1828800" algn="ctr"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FFFF"/>
    <a:srgbClr val="883112"/>
    <a:srgbClr val="2B1D7D"/>
    <a:srgbClr val="683249"/>
    <a:srgbClr val="891142"/>
    <a:srgbClr val="FF00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831" autoAdjust="0"/>
  </p:normalViewPr>
  <p:slideViewPr>
    <p:cSldViewPr>
      <p:cViewPr>
        <p:scale>
          <a:sx n="50" d="100"/>
          <a:sy n="50" d="100"/>
        </p:scale>
        <p:origin x="-1734" y="-7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es-ES"/>
          </a:p>
        </p:txBody>
      </p:sp>
      <p:sp>
        <p:nvSpPr>
          <p:cNvPr id="48131" name="Rectangle 3"/>
          <p:cNvSpPr>
            <a:spLocks noGrp="1" noChangeArrowheads="1"/>
          </p:cNvSpPr>
          <p:nvPr>
            <p:ph type="dt" sz="quarter" idx="1"/>
          </p:nvPr>
        </p:nvSpPr>
        <p:spPr bwMode="auto">
          <a:xfrm>
            <a:off x="3821113" y="0"/>
            <a:ext cx="29225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s-ES"/>
          </a:p>
        </p:txBody>
      </p:sp>
      <p:sp>
        <p:nvSpPr>
          <p:cNvPr id="48132" name="Rectangle 4"/>
          <p:cNvSpPr>
            <a:spLocks noGrp="1" noChangeArrowheads="1"/>
          </p:cNvSpPr>
          <p:nvPr>
            <p:ph type="ftr" sz="quarter" idx="2"/>
          </p:nvPr>
        </p:nvSpPr>
        <p:spPr bwMode="auto">
          <a:xfrm>
            <a:off x="0" y="9382125"/>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es-ES"/>
          </a:p>
        </p:txBody>
      </p:sp>
      <p:sp>
        <p:nvSpPr>
          <p:cNvPr id="48133" name="Rectangle 5"/>
          <p:cNvSpPr>
            <a:spLocks noGrp="1" noChangeArrowheads="1"/>
          </p:cNvSpPr>
          <p:nvPr>
            <p:ph type="sldNum" sz="quarter" idx="3"/>
          </p:nvPr>
        </p:nvSpPr>
        <p:spPr bwMode="auto">
          <a:xfrm>
            <a:off x="3821113" y="9382125"/>
            <a:ext cx="292258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0F500969-5107-4D32-AB43-B86463E274D8}" type="slidenum">
              <a:rPr lang="es-ES"/>
              <a:pPr>
                <a:defRPr/>
              </a:pPr>
              <a:t>‹Nº›</a:t>
            </a:fld>
            <a:endParaRPr lang="es-ES"/>
          </a:p>
        </p:txBody>
      </p:sp>
    </p:spTree>
    <p:extLst>
      <p:ext uri="{BB962C8B-B14F-4D97-AF65-F5344CB8AC3E}">
        <p14:creationId xmlns:p14="http://schemas.microsoft.com/office/powerpoint/2010/main" val="4005460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19525" y="0"/>
            <a:ext cx="2922588" cy="493713"/>
          </a:xfrm>
          <a:prstGeom prst="rect">
            <a:avLst/>
          </a:prstGeom>
        </p:spPr>
        <p:txBody>
          <a:bodyPr vert="horz" lIns="91440" tIns="45720" rIns="91440" bIns="45720" rtlCol="0"/>
          <a:lstStyle>
            <a:lvl1pPr algn="r">
              <a:defRPr sz="1200"/>
            </a:lvl1pPr>
          </a:lstStyle>
          <a:p>
            <a:pPr>
              <a:defRPr/>
            </a:pPr>
            <a:fld id="{B78CFF18-7BDF-46E9-83A7-874235F5D4BA}" type="datetimeFigureOut">
              <a:rPr lang="es-ES"/>
              <a:pPr>
                <a:defRPr/>
              </a:pPr>
              <a:t>27/09/2011</a:t>
            </a:fld>
            <a:endParaRPr lang="es-ES"/>
          </a:p>
        </p:txBody>
      </p:sp>
      <p:sp>
        <p:nvSpPr>
          <p:cNvPr id="4" name="3 Marcador de imagen de diapositiva"/>
          <p:cNvSpPr>
            <a:spLocks noGrp="1" noRot="1" noChangeAspect="1"/>
          </p:cNvSpPr>
          <p:nvPr>
            <p:ph type="sldImg" idx="2"/>
          </p:nvPr>
        </p:nvSpPr>
        <p:spPr>
          <a:xfrm>
            <a:off x="904875" y="741363"/>
            <a:ext cx="4933950" cy="370205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74688" y="4691063"/>
            <a:ext cx="5394325" cy="4443412"/>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380538"/>
            <a:ext cx="2922588" cy="493712"/>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19525" y="9380538"/>
            <a:ext cx="2922588" cy="493712"/>
          </a:xfrm>
          <a:prstGeom prst="rect">
            <a:avLst/>
          </a:prstGeom>
        </p:spPr>
        <p:txBody>
          <a:bodyPr vert="horz" lIns="91440" tIns="45720" rIns="91440" bIns="45720" rtlCol="0" anchor="b"/>
          <a:lstStyle>
            <a:lvl1pPr algn="r">
              <a:defRPr sz="1200"/>
            </a:lvl1pPr>
          </a:lstStyle>
          <a:p>
            <a:pPr>
              <a:defRPr/>
            </a:pPr>
            <a:fld id="{5DC206A8-5A44-4049-98FF-47935B7D8DCB}" type="slidenum">
              <a:rPr lang="es-ES"/>
              <a:pPr>
                <a:defRPr/>
              </a:pPr>
              <a:t>‹Nº›</a:t>
            </a:fld>
            <a:endParaRPr lang="es-ES"/>
          </a:p>
        </p:txBody>
      </p:sp>
    </p:spTree>
    <p:extLst>
      <p:ext uri="{BB962C8B-B14F-4D97-AF65-F5344CB8AC3E}">
        <p14:creationId xmlns:p14="http://schemas.microsoft.com/office/powerpoint/2010/main" val="1810106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5" name="4 Rectángulo"/>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6" name="5 Rectángulo"/>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7" name="6 Rectángulo"/>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0" name="9 Rectángulo"/>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1" name="10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2" name="11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3" name="12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4" name="13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s-ES" smtClean="0"/>
              <a:t>Haga clic para modificar el estilo de título del patrón</a:t>
            </a:r>
            <a:endParaRPr lang="en-US"/>
          </a:p>
        </p:txBody>
      </p:sp>
      <p:sp>
        <p:nvSpPr>
          <p:cNvPr id="9" name="8 Subtítulo"/>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5" name="27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16" name="16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17" name="28 Marcador de número de diapositiva"/>
          <p:cNvSpPr>
            <a:spLocks noGrp="1"/>
          </p:cNvSpPr>
          <p:nvPr>
            <p:ph type="sldNum" sz="quarter" idx="12"/>
          </p:nvPr>
        </p:nvSpPr>
        <p:spPr/>
        <p:txBody>
          <a:bodyPr/>
          <a:lstStyle>
            <a:lvl1pPr>
              <a:defRPr/>
            </a:lvl1pPr>
            <a:extLst/>
          </a:lstStyle>
          <a:p>
            <a:pPr>
              <a:defRPr/>
            </a:pPr>
            <a:fld id="{9110EE2E-3C71-4BA0-8694-0E73BE9C6ACB}"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2880838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7C1CFA79-8851-4863-8F6D-267C4DAFDC86}"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227652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4E12B406-F869-4192-A83B-38AFD66C6143}"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65174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5" name="4 Rectángulo"/>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6" name="5 Rectángulo"/>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7" name="6 Rectángulo"/>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0" name="9 Rectángulo"/>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1" name="10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2" name="11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3" name="12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4" name="13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s-ES" smtClean="0"/>
              <a:t>Haga clic para modificar el estilo de título del patrón</a:t>
            </a:r>
            <a:endParaRPr lang="en-US"/>
          </a:p>
        </p:txBody>
      </p:sp>
      <p:sp>
        <p:nvSpPr>
          <p:cNvPr id="9" name="8 Subtítulo"/>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5" name="27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16" name="16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17" name="28 Marcador de número de diapositiva"/>
          <p:cNvSpPr>
            <a:spLocks noGrp="1"/>
          </p:cNvSpPr>
          <p:nvPr>
            <p:ph type="sldNum" sz="quarter" idx="12"/>
          </p:nvPr>
        </p:nvSpPr>
        <p:spPr/>
        <p:txBody>
          <a:bodyPr/>
          <a:lstStyle>
            <a:lvl1pPr>
              <a:defRPr/>
            </a:lvl1pPr>
            <a:extLst/>
          </a:lstStyle>
          <a:p>
            <a:pPr>
              <a:defRPr/>
            </a:pPr>
            <a:fld id="{9110EE2E-3C71-4BA0-8694-0E73BE9C6ACB}"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287626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7F526E5E-FCE5-4165-949D-79EB68F3F1DD}"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3474568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Forma libre"/>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5" name="4 Forma libre"/>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5 Forma libre"/>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7" name="6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8" name="7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9" name="8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0" name="9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1" name="10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2" name="11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3" name="12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4" name="13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5" name="14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6" name="15 Forma libre"/>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7" name="16 Forma libre"/>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8" name="17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9" name="18 Rectángulo"/>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20" name="19 Rectángulo"/>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21" name="20 Rectángulo"/>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22" name="21 Rectángulo"/>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23" name="22 Rectángulo"/>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24" name="23 Rectángulo"/>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3" name="2 Marcador de texto"/>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s-ES" smtClean="0"/>
              <a:t>Haga clic para modificar el estilo de título del patrón</a:t>
            </a:r>
            <a:endParaRPr lang="en-US"/>
          </a:p>
        </p:txBody>
      </p:sp>
      <p:sp>
        <p:nvSpPr>
          <p:cNvPr id="25" name="3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26" name="4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27" name="5 Marcador de número de diapositiva"/>
          <p:cNvSpPr>
            <a:spLocks noGrp="1"/>
          </p:cNvSpPr>
          <p:nvPr>
            <p:ph type="sldNum" sz="quarter" idx="12"/>
          </p:nvPr>
        </p:nvSpPr>
        <p:spPr/>
        <p:txBody>
          <a:bodyPr/>
          <a:lstStyle>
            <a:lvl1pPr>
              <a:defRPr/>
            </a:lvl1pPr>
            <a:extLst/>
          </a:lstStyle>
          <a:p>
            <a:pPr>
              <a:defRPr/>
            </a:pPr>
            <a:fld id="{26DC333C-8F92-412B-A749-7C01C2DE80D7}"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272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6" name="5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7" name="6 Marcador de número de diapositiva"/>
          <p:cNvSpPr>
            <a:spLocks noGrp="1"/>
          </p:cNvSpPr>
          <p:nvPr>
            <p:ph type="sldNum" sz="quarter" idx="12"/>
          </p:nvPr>
        </p:nvSpPr>
        <p:spPr/>
        <p:txBody>
          <a:bodyPr/>
          <a:lstStyle>
            <a:lvl1pPr>
              <a:defRPr/>
            </a:lvl1pPr>
            <a:extLst/>
          </a:lstStyle>
          <a:p>
            <a:pPr>
              <a:defRPr/>
            </a:pPr>
            <a:fld id="{B13EF9C1-B680-42DE-BCE9-2570545F2E60}"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2228435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6 Rectángulo"/>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8" name="7 Rectángulo"/>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9" name="8 Rectángulo"/>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0" name="9 Rectángulo"/>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1" name="10 Rectángulo"/>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2" name="11 Rectángulo"/>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3" name="12 Rectángulo"/>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4" name="13 Rectángulo"/>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5" name="14 Rectángulo"/>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6" name="15 Rectángulo"/>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2" name="1 Título"/>
          <p:cNvSpPr>
            <a:spLocks noGrp="1"/>
          </p:cNvSpPr>
          <p:nvPr>
            <p:ph type="title"/>
          </p:nvPr>
        </p:nvSpPr>
        <p:spPr>
          <a:xfrm>
            <a:off x="504824" y="512064"/>
            <a:ext cx="7772400" cy="914400"/>
          </a:xfrm>
        </p:spPr>
        <p:txBody>
          <a:bodyPr/>
          <a:lstStyle>
            <a:lvl1pPr>
              <a:defRPr sz="400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6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18" name="7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19" name="8 Marcador de número de diapositiva"/>
          <p:cNvSpPr>
            <a:spLocks noGrp="1"/>
          </p:cNvSpPr>
          <p:nvPr>
            <p:ph type="sldNum" sz="quarter" idx="12"/>
          </p:nvPr>
        </p:nvSpPr>
        <p:spPr/>
        <p:txBody>
          <a:bodyPr/>
          <a:lstStyle>
            <a:lvl1pPr>
              <a:defRPr/>
            </a:lvl1pPr>
            <a:extLst/>
          </a:lstStyle>
          <a:p>
            <a:pPr>
              <a:defRPr/>
            </a:pPr>
            <a:fld id="{F88F7AF6-CAD4-40CD-8469-62847A2449EA}"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327868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5" name="22 Marcador de número de diapositiva"/>
          <p:cNvSpPr>
            <a:spLocks noGrp="1"/>
          </p:cNvSpPr>
          <p:nvPr>
            <p:ph type="sldNum" sz="quarter" idx="12"/>
          </p:nvPr>
        </p:nvSpPr>
        <p:spPr/>
        <p:txBody>
          <a:bodyPr/>
          <a:lstStyle>
            <a:lvl1pPr>
              <a:defRPr/>
            </a:lvl1pPr>
          </a:lstStyle>
          <a:p>
            <a:pPr>
              <a:defRPr/>
            </a:pPr>
            <a:fld id="{BDAC7897-A78F-435B-BE68-9DCEB4D73923}"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29468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3" name="2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4" name="3 Marcador de número de diapositiva"/>
          <p:cNvSpPr>
            <a:spLocks noGrp="1"/>
          </p:cNvSpPr>
          <p:nvPr>
            <p:ph type="sldNum" sz="quarter" idx="12"/>
          </p:nvPr>
        </p:nvSpPr>
        <p:spPr/>
        <p:txBody>
          <a:bodyPr/>
          <a:lstStyle>
            <a:lvl1pPr>
              <a:defRPr/>
            </a:lvl1pPr>
            <a:extLst/>
          </a:lstStyle>
          <a:p>
            <a:pPr>
              <a:defRPr/>
            </a:pPr>
            <a:fld id="{8CEB1C16-9AEE-4F3F-8E4C-5E108F0B558E}"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2422170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642D97C0-3683-4571-A351-3C38D405464A}"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148364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7F526E5E-FCE5-4165-949D-79EB68F3F1DD}"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76682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Rectángulo"/>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cxnSp>
        <p:nvCxnSpPr>
          <p:cNvPr id="6" name="5 Conector recto"/>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19 Grupo"/>
          <p:cNvGrpSpPr>
            <a:grpSpLocks/>
          </p:cNvGrpSpPr>
          <p:nvPr/>
        </p:nvGrpSpPr>
        <p:grpSpPr bwMode="auto">
          <a:xfrm rot="5400000">
            <a:off x="8515351" y="1219200"/>
            <a:ext cx="131762" cy="128587"/>
            <a:chOff x="6668087" y="1297746"/>
            <a:chExt cx="161840" cy="156602"/>
          </a:xfrm>
        </p:grpSpPr>
        <p:cxnSp>
          <p:nvCxnSpPr>
            <p:cNvPr id="8" name="7 Conector recto"/>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25 Grupo"/>
          <p:cNvGrpSpPr>
            <a:grpSpLocks/>
          </p:cNvGrpSpPr>
          <p:nvPr/>
        </p:nvGrpSpPr>
        <p:grpSpPr bwMode="auto">
          <a:xfrm rot="5400000">
            <a:off x="8667751" y="1371600"/>
            <a:ext cx="131762" cy="128587"/>
            <a:chOff x="6668087" y="1297746"/>
            <a:chExt cx="161840" cy="156602"/>
          </a:xfrm>
        </p:grpSpPr>
        <p:cxnSp>
          <p:nvCxnSpPr>
            <p:cNvPr id="12" name="11 Conector recto"/>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13 Conector recto"/>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29 Grupo"/>
          <p:cNvGrpSpPr>
            <a:grpSpLocks/>
          </p:cNvGrpSpPr>
          <p:nvPr/>
        </p:nvGrpSpPr>
        <p:grpSpPr bwMode="auto">
          <a:xfrm rot="5400000">
            <a:off x="8320087" y="1474788"/>
            <a:ext cx="131763" cy="128588"/>
            <a:chOff x="6668087" y="1297746"/>
            <a:chExt cx="161840" cy="156602"/>
          </a:xfrm>
        </p:grpSpPr>
        <p:cxnSp>
          <p:nvCxnSpPr>
            <p:cNvPr id="16" name="15 Conector recto"/>
            <p:cNvCxnSpPr/>
            <p:nvPr/>
          </p:nvCxnSpPr>
          <p:spPr>
            <a:xfrm rot="16200000">
              <a:off x="6663592" y="12809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17 Conector recto"/>
            <p:cNvCxnSpPr/>
            <p:nvPr/>
          </p:nvCxnSpPr>
          <p:spPr>
            <a:xfrm rot="5400000" flipH="1">
              <a:off x="6744512" y="12799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s-ES" noProof="0" smtClean="0"/>
              <a:t>Haga clic en el icono para agregar una imagen</a:t>
            </a:r>
            <a:endParaRPr lang="en-US" noProof="0"/>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9" name="4 Marcador de fecha"/>
          <p:cNvSpPr>
            <a:spLocks noGrp="1"/>
          </p:cNvSpPr>
          <p:nvPr>
            <p:ph type="dt" sz="half" idx="10"/>
          </p:nvPr>
        </p:nvSpPr>
        <p:spPr>
          <a:xfrm>
            <a:off x="6477000" y="55563"/>
            <a:ext cx="2133600" cy="365125"/>
          </a:xfrm>
        </p:spPr>
        <p:txBody>
          <a:bodyPr/>
          <a:lstStyle>
            <a:lvl1pPr>
              <a:defRPr/>
            </a:lvl1pPr>
            <a:extLst/>
          </a:lstStyle>
          <a:p>
            <a:pPr>
              <a:defRPr/>
            </a:pPr>
            <a:endParaRPr lang="es-ES">
              <a:solidFill>
                <a:srgbClr val="D6ECFF"/>
              </a:solidFill>
            </a:endParaRPr>
          </a:p>
        </p:txBody>
      </p:sp>
      <p:sp>
        <p:nvSpPr>
          <p:cNvPr id="20" name="5 Marcador de pie de página"/>
          <p:cNvSpPr>
            <a:spLocks noGrp="1"/>
          </p:cNvSpPr>
          <p:nvPr>
            <p:ph type="ftr" sz="quarter" idx="11"/>
          </p:nvPr>
        </p:nvSpPr>
        <p:spPr>
          <a:xfrm>
            <a:off x="914400" y="55563"/>
            <a:ext cx="5562600" cy="365125"/>
          </a:xfrm>
        </p:spPr>
        <p:txBody>
          <a:bodyPr/>
          <a:lstStyle>
            <a:lvl1pPr>
              <a:defRPr/>
            </a:lvl1pPr>
            <a:extLst/>
          </a:lstStyle>
          <a:p>
            <a:pPr>
              <a:defRPr/>
            </a:pPr>
            <a:endParaRPr lang="es-ES">
              <a:solidFill>
                <a:srgbClr val="D6ECFF"/>
              </a:solidFill>
            </a:endParaRPr>
          </a:p>
        </p:txBody>
      </p:sp>
      <p:sp>
        <p:nvSpPr>
          <p:cNvPr id="21" name="6 Marcador de número de diapositiva"/>
          <p:cNvSpPr>
            <a:spLocks noGrp="1"/>
          </p:cNvSpPr>
          <p:nvPr>
            <p:ph type="sldNum" sz="quarter" idx="12"/>
          </p:nvPr>
        </p:nvSpPr>
        <p:spPr>
          <a:xfrm>
            <a:off x="8610600" y="55563"/>
            <a:ext cx="457200" cy="365125"/>
          </a:xfrm>
        </p:spPr>
        <p:txBody>
          <a:bodyPr/>
          <a:lstStyle>
            <a:lvl1pPr>
              <a:defRPr/>
            </a:lvl1pPr>
            <a:extLst/>
          </a:lstStyle>
          <a:p>
            <a:pPr>
              <a:defRPr/>
            </a:pPr>
            <a:fld id="{09200126-F232-4CDB-91E2-EC00E9D70163}"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3354408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7C1CFA79-8851-4863-8F6D-267C4DAFDC86}"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1504019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4E12B406-F869-4192-A83B-38AFD66C6143}"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2736333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8750"/>
            <a:ext cx="8229600" cy="1258888"/>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30725"/>
          </a:xfrm>
        </p:spPr>
        <p:txBody>
          <a:bodyPr>
            <a:normAutofit/>
          </a:bodyPr>
          <a:lstStyle/>
          <a:p>
            <a:pPr lvl="0"/>
            <a:endParaRPr lang="es-ES" noProof="0" smtClean="0"/>
          </a:p>
        </p:txBody>
      </p:sp>
      <p:sp>
        <p:nvSpPr>
          <p:cNvPr id="4" name="9 Marcador de fecha"/>
          <p:cNvSpPr>
            <a:spLocks noGrp="1"/>
          </p:cNvSpPr>
          <p:nvPr>
            <p:ph type="dt" sz="half" idx="10"/>
          </p:nvPr>
        </p:nvSpPr>
        <p:spPr/>
        <p:txBody>
          <a:bodyPr/>
          <a:lstStyle>
            <a:lvl1pPr>
              <a:defRPr/>
            </a:lvl1pPr>
          </a:lstStyle>
          <a:p>
            <a:pPr>
              <a:defRPr/>
            </a:pPr>
            <a:endParaRPr lang="es-ES">
              <a:solidFill>
                <a:srgbClr val="04617B">
                  <a:shade val="90000"/>
                </a:srgbClr>
              </a:solidFill>
            </a:endParaRPr>
          </a:p>
        </p:txBody>
      </p:sp>
      <p:sp>
        <p:nvSpPr>
          <p:cNvPr id="5" name="21 Marcador de pie de página"/>
          <p:cNvSpPr>
            <a:spLocks noGrp="1"/>
          </p:cNvSpPr>
          <p:nvPr>
            <p:ph type="ftr" sz="quarter" idx="11"/>
          </p:nvPr>
        </p:nvSpPr>
        <p:spPr/>
        <p:txBody>
          <a:bodyPr/>
          <a:lstStyle>
            <a:lvl1pPr>
              <a:defRPr/>
            </a:lvl1pPr>
          </a:lstStyle>
          <a:p>
            <a:pPr>
              <a:defRPr/>
            </a:pPr>
            <a:endParaRPr lang="es-ES">
              <a:solidFill>
                <a:srgbClr val="04617B">
                  <a:shade val="90000"/>
                </a:srgbClr>
              </a:solidFill>
            </a:endParaRPr>
          </a:p>
        </p:txBody>
      </p:sp>
      <p:sp>
        <p:nvSpPr>
          <p:cNvPr id="6" name="17 Marcador de número de diapositiva"/>
          <p:cNvSpPr>
            <a:spLocks noGrp="1"/>
          </p:cNvSpPr>
          <p:nvPr>
            <p:ph type="sldNum" sz="quarter" idx="12"/>
          </p:nvPr>
        </p:nvSpPr>
        <p:spPr/>
        <p:txBody>
          <a:bodyPr/>
          <a:lstStyle>
            <a:lvl1pPr>
              <a:defRPr/>
            </a:lvl1pPr>
          </a:lstStyle>
          <a:p>
            <a:pPr>
              <a:defRPr/>
            </a:pPr>
            <a:fld id="{393ACC7F-81F6-45A9-BC0F-2745543117DA}" type="slidenum">
              <a:rPr lang="es-ES">
                <a:solidFill>
                  <a:srgbClr val="04617B">
                    <a:shade val="90000"/>
                  </a:srgbClr>
                </a:solidFill>
              </a:rPr>
              <a:pPr>
                <a:defRPr/>
              </a:pPr>
              <a:t>‹Nº›</a:t>
            </a:fld>
            <a:endParaRPr lang="es-ES">
              <a:solidFill>
                <a:srgbClr val="04617B">
                  <a:shade val="90000"/>
                </a:srgbClr>
              </a:solidFill>
            </a:endParaRPr>
          </a:p>
        </p:txBody>
      </p:sp>
    </p:spTree>
    <p:extLst>
      <p:ext uri="{BB962C8B-B14F-4D97-AF65-F5344CB8AC3E}">
        <p14:creationId xmlns:p14="http://schemas.microsoft.com/office/powerpoint/2010/main" val="2777542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01D7CC6D-D505-45FF-9B0E-9BEC875D1402}" type="slidenum">
              <a:rPr lang="es-ES" smtClean="0"/>
              <a:pPr>
                <a:defRPr/>
              </a:pPr>
              <a:t>‹Nº›</a:t>
            </a:fld>
            <a:endParaRPr lang="es-ES"/>
          </a:p>
        </p:txBody>
      </p:sp>
    </p:spTree>
    <p:extLst>
      <p:ext uri="{BB962C8B-B14F-4D97-AF65-F5344CB8AC3E}">
        <p14:creationId xmlns:p14="http://schemas.microsoft.com/office/powerpoint/2010/main" val="3170753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FF97E26-E452-43B6-99A0-9AC2E948CFF9}" type="slidenum">
              <a:rPr lang="es-ES" smtClean="0"/>
              <a:pPr>
                <a:defRPr/>
              </a:pPr>
              <a:t>‹Nº›</a:t>
            </a:fld>
            <a:endParaRPr lang="es-ES"/>
          </a:p>
        </p:txBody>
      </p:sp>
    </p:spTree>
    <p:extLst>
      <p:ext uri="{BB962C8B-B14F-4D97-AF65-F5344CB8AC3E}">
        <p14:creationId xmlns:p14="http://schemas.microsoft.com/office/powerpoint/2010/main" val="2661863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D40F32BE-142A-46FE-8515-C7DB41829191}" type="slidenum">
              <a:rPr lang="es-ES" smtClean="0"/>
              <a:pPr>
                <a:defRPr/>
              </a:pPr>
              <a:t>‹Nº›</a:t>
            </a:fld>
            <a:endParaRPr lang="es-ES"/>
          </a:p>
        </p:txBody>
      </p:sp>
    </p:spTree>
    <p:extLst>
      <p:ext uri="{BB962C8B-B14F-4D97-AF65-F5344CB8AC3E}">
        <p14:creationId xmlns:p14="http://schemas.microsoft.com/office/powerpoint/2010/main" val="1890198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4B6FECD1-F0D5-4447-A4CD-24E95D91E769}" type="slidenum">
              <a:rPr lang="es-ES" smtClean="0"/>
              <a:pPr>
                <a:defRPr/>
              </a:pPr>
              <a:t>‹Nº›</a:t>
            </a:fld>
            <a:endParaRPr lang="es-ES"/>
          </a:p>
        </p:txBody>
      </p:sp>
    </p:spTree>
    <p:extLst>
      <p:ext uri="{BB962C8B-B14F-4D97-AF65-F5344CB8AC3E}">
        <p14:creationId xmlns:p14="http://schemas.microsoft.com/office/powerpoint/2010/main" val="3467752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8995CE9E-F3B7-480E-AFE4-0ECA391642DA}" type="slidenum">
              <a:rPr lang="es-ES" smtClean="0"/>
              <a:pPr>
                <a:defRPr/>
              </a:pPr>
              <a:t>‹Nº›</a:t>
            </a:fld>
            <a:endParaRPr lang="es-ES"/>
          </a:p>
        </p:txBody>
      </p:sp>
    </p:spTree>
    <p:extLst>
      <p:ext uri="{BB962C8B-B14F-4D97-AF65-F5344CB8AC3E}">
        <p14:creationId xmlns:p14="http://schemas.microsoft.com/office/powerpoint/2010/main" val="946752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90189C7A-FEA4-4407-9407-EA530B9273D4}" type="slidenum">
              <a:rPr lang="es-ES" smtClean="0"/>
              <a:pPr>
                <a:defRPr/>
              </a:pPr>
              <a:t>‹Nº›</a:t>
            </a:fld>
            <a:endParaRPr lang="es-ES"/>
          </a:p>
        </p:txBody>
      </p:sp>
    </p:spTree>
    <p:extLst>
      <p:ext uri="{BB962C8B-B14F-4D97-AF65-F5344CB8AC3E}">
        <p14:creationId xmlns:p14="http://schemas.microsoft.com/office/powerpoint/2010/main" val="5496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Forma libre"/>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5" name="4 Forma libre"/>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5 Forma libre"/>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7" name="6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8" name="7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9" name="8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0" name="9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1" name="10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2" name="11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3" name="12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4" name="13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5" name="14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6" name="15 Forma libre"/>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7" name="16 Forma libre"/>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8" name="17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19" name="18 Rectángulo"/>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20" name="19 Rectángulo"/>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21" name="20 Rectángulo"/>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22" name="21 Rectángulo"/>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23" name="22 Rectángulo"/>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24" name="23 Rectángulo"/>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3" name="2 Marcador de texto"/>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s-ES" smtClean="0"/>
              <a:t>Haga clic para modificar el estilo de título del patrón</a:t>
            </a:r>
            <a:endParaRPr lang="en-US"/>
          </a:p>
        </p:txBody>
      </p:sp>
      <p:sp>
        <p:nvSpPr>
          <p:cNvPr id="25" name="3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26" name="4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27" name="5 Marcador de número de diapositiva"/>
          <p:cNvSpPr>
            <a:spLocks noGrp="1"/>
          </p:cNvSpPr>
          <p:nvPr>
            <p:ph type="sldNum" sz="quarter" idx="12"/>
          </p:nvPr>
        </p:nvSpPr>
        <p:spPr/>
        <p:txBody>
          <a:bodyPr/>
          <a:lstStyle>
            <a:lvl1pPr>
              <a:defRPr/>
            </a:lvl1pPr>
            <a:extLst/>
          </a:lstStyle>
          <a:p>
            <a:pPr>
              <a:defRPr/>
            </a:pPr>
            <a:fld id="{26DC333C-8F92-412B-A749-7C01C2DE80D7}"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1611421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C9A2F406-7BB9-4BBC-90AC-2983CFA0BECA}" type="slidenum">
              <a:rPr lang="es-ES" smtClean="0"/>
              <a:pPr>
                <a:defRPr/>
              </a:pPr>
              <a:t>‹Nº›</a:t>
            </a:fld>
            <a:endParaRPr lang="es-ES"/>
          </a:p>
        </p:txBody>
      </p:sp>
    </p:spTree>
    <p:extLst>
      <p:ext uri="{BB962C8B-B14F-4D97-AF65-F5344CB8AC3E}">
        <p14:creationId xmlns:p14="http://schemas.microsoft.com/office/powerpoint/2010/main" val="779442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D6F118BB-E724-4584-A28F-13967EF278A3}" type="slidenum">
              <a:rPr lang="es-ES" smtClean="0"/>
              <a:pPr>
                <a:defRPr/>
              </a:pPr>
              <a:t>‹Nº›</a:t>
            </a:fld>
            <a:endParaRPr lang="es-ES"/>
          </a:p>
        </p:txBody>
      </p:sp>
    </p:spTree>
    <p:extLst>
      <p:ext uri="{BB962C8B-B14F-4D97-AF65-F5344CB8AC3E}">
        <p14:creationId xmlns:p14="http://schemas.microsoft.com/office/powerpoint/2010/main" val="1383538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AE8438D9-9DCB-426D-B5A1-BA4004DB17D1}" type="slidenum">
              <a:rPr lang="es-ES" smtClean="0"/>
              <a:pPr>
                <a:defRPr/>
              </a:pPr>
              <a:t>‹Nº›</a:t>
            </a:fld>
            <a:endParaRPr lang="es-ES"/>
          </a:p>
        </p:txBody>
      </p:sp>
    </p:spTree>
    <p:extLst>
      <p:ext uri="{BB962C8B-B14F-4D97-AF65-F5344CB8AC3E}">
        <p14:creationId xmlns:p14="http://schemas.microsoft.com/office/powerpoint/2010/main" val="3533781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68AFA6B2-9BC0-4822-B0C0-666189481385}" type="slidenum">
              <a:rPr lang="es-ES" smtClean="0"/>
              <a:pPr>
                <a:defRPr/>
              </a:pPr>
              <a:t>‹Nº›</a:t>
            </a:fld>
            <a:endParaRPr lang="es-ES"/>
          </a:p>
        </p:txBody>
      </p:sp>
    </p:spTree>
    <p:extLst>
      <p:ext uri="{BB962C8B-B14F-4D97-AF65-F5344CB8AC3E}">
        <p14:creationId xmlns:p14="http://schemas.microsoft.com/office/powerpoint/2010/main" val="1747175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986AF19E-3847-4746-9DC2-B535CA7F0DF3}" type="slidenum">
              <a:rPr lang="es-ES" smtClean="0"/>
              <a:pPr>
                <a:defRPr/>
              </a:pPr>
              <a:t>‹Nº›</a:t>
            </a:fld>
            <a:endParaRPr lang="es-ES"/>
          </a:p>
        </p:txBody>
      </p:sp>
    </p:spTree>
    <p:extLst>
      <p:ext uri="{BB962C8B-B14F-4D97-AF65-F5344CB8AC3E}">
        <p14:creationId xmlns:p14="http://schemas.microsoft.com/office/powerpoint/2010/main" val="128134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6" name="5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7" name="6 Marcador de número de diapositiva"/>
          <p:cNvSpPr>
            <a:spLocks noGrp="1"/>
          </p:cNvSpPr>
          <p:nvPr>
            <p:ph type="sldNum" sz="quarter" idx="12"/>
          </p:nvPr>
        </p:nvSpPr>
        <p:spPr/>
        <p:txBody>
          <a:bodyPr/>
          <a:lstStyle>
            <a:lvl1pPr>
              <a:defRPr/>
            </a:lvl1pPr>
            <a:extLst/>
          </a:lstStyle>
          <a:p>
            <a:pPr>
              <a:defRPr/>
            </a:pPr>
            <a:fld id="{B13EF9C1-B680-42DE-BCE9-2570545F2E60}"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350888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6 Rectángulo"/>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8" name="7 Rectángulo"/>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9" name="8 Rectángulo"/>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0" name="9 Rectángulo"/>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1" name="10 Rectángulo"/>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2" name="11 Rectángulo"/>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3" name="12 Rectángulo"/>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4" name="13 Rectángulo"/>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5" name="14 Rectángulo"/>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6" name="15 Rectángulo"/>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2" name="1 Título"/>
          <p:cNvSpPr>
            <a:spLocks noGrp="1"/>
          </p:cNvSpPr>
          <p:nvPr>
            <p:ph type="title"/>
          </p:nvPr>
        </p:nvSpPr>
        <p:spPr>
          <a:xfrm>
            <a:off x="504824" y="512064"/>
            <a:ext cx="7772400" cy="914400"/>
          </a:xfrm>
        </p:spPr>
        <p:txBody>
          <a:bodyPr/>
          <a:lstStyle>
            <a:lvl1pPr>
              <a:defRPr sz="400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6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18" name="7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19" name="8 Marcador de número de diapositiva"/>
          <p:cNvSpPr>
            <a:spLocks noGrp="1"/>
          </p:cNvSpPr>
          <p:nvPr>
            <p:ph type="sldNum" sz="quarter" idx="12"/>
          </p:nvPr>
        </p:nvSpPr>
        <p:spPr/>
        <p:txBody>
          <a:bodyPr/>
          <a:lstStyle>
            <a:lvl1pPr>
              <a:defRPr/>
            </a:lvl1pPr>
            <a:extLst/>
          </a:lstStyle>
          <a:p>
            <a:pPr>
              <a:defRPr/>
            </a:pPr>
            <a:fld id="{F88F7AF6-CAD4-40CD-8469-62847A2449EA}"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153763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5" name="22 Marcador de número de diapositiva"/>
          <p:cNvSpPr>
            <a:spLocks noGrp="1"/>
          </p:cNvSpPr>
          <p:nvPr>
            <p:ph type="sldNum" sz="quarter" idx="12"/>
          </p:nvPr>
        </p:nvSpPr>
        <p:spPr/>
        <p:txBody>
          <a:bodyPr/>
          <a:lstStyle>
            <a:lvl1pPr>
              <a:defRPr/>
            </a:lvl1pPr>
          </a:lstStyle>
          <a:p>
            <a:pPr>
              <a:defRPr/>
            </a:pPr>
            <a:fld id="{BDAC7897-A78F-435B-BE68-9DCEB4D73923}"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10893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extLst/>
          </a:lstStyle>
          <a:p>
            <a:pPr>
              <a:defRPr/>
            </a:pPr>
            <a:endParaRPr lang="es-ES">
              <a:solidFill>
                <a:srgbClr val="D6ECFF"/>
              </a:solidFill>
            </a:endParaRPr>
          </a:p>
        </p:txBody>
      </p:sp>
      <p:sp>
        <p:nvSpPr>
          <p:cNvPr id="3" name="2 Marcador de pie de página"/>
          <p:cNvSpPr>
            <a:spLocks noGrp="1"/>
          </p:cNvSpPr>
          <p:nvPr>
            <p:ph type="ftr" sz="quarter" idx="11"/>
          </p:nvPr>
        </p:nvSpPr>
        <p:spPr/>
        <p:txBody>
          <a:bodyPr/>
          <a:lstStyle>
            <a:lvl1pPr>
              <a:defRPr/>
            </a:lvl1pPr>
            <a:extLst/>
          </a:lstStyle>
          <a:p>
            <a:pPr>
              <a:defRPr/>
            </a:pPr>
            <a:endParaRPr lang="es-ES">
              <a:solidFill>
                <a:srgbClr val="D6ECFF"/>
              </a:solidFill>
            </a:endParaRPr>
          </a:p>
        </p:txBody>
      </p:sp>
      <p:sp>
        <p:nvSpPr>
          <p:cNvPr id="4" name="3 Marcador de número de diapositiva"/>
          <p:cNvSpPr>
            <a:spLocks noGrp="1"/>
          </p:cNvSpPr>
          <p:nvPr>
            <p:ph type="sldNum" sz="quarter" idx="12"/>
          </p:nvPr>
        </p:nvSpPr>
        <p:spPr/>
        <p:txBody>
          <a:bodyPr/>
          <a:lstStyle>
            <a:lvl1pPr>
              <a:defRPr/>
            </a:lvl1pPr>
            <a:extLst/>
          </a:lstStyle>
          <a:p>
            <a:pPr>
              <a:defRPr/>
            </a:pPr>
            <a:fld id="{8CEB1C16-9AEE-4F3F-8E4C-5E108F0B558E}"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112656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solidFill>
                <a:srgbClr val="D6ECFF"/>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ES">
              <a:solidFill>
                <a:srgbClr val="D6ECFF"/>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642D97C0-3683-4571-A351-3C38D405464A}"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157777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Rectángulo"/>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cxnSp>
        <p:nvCxnSpPr>
          <p:cNvPr id="6" name="5 Conector recto"/>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19 Grupo"/>
          <p:cNvGrpSpPr>
            <a:grpSpLocks/>
          </p:cNvGrpSpPr>
          <p:nvPr/>
        </p:nvGrpSpPr>
        <p:grpSpPr bwMode="auto">
          <a:xfrm rot="5400000">
            <a:off x="8515351" y="1219200"/>
            <a:ext cx="131762" cy="128587"/>
            <a:chOff x="6668087" y="1297746"/>
            <a:chExt cx="161840" cy="156602"/>
          </a:xfrm>
        </p:grpSpPr>
        <p:cxnSp>
          <p:nvCxnSpPr>
            <p:cNvPr id="8" name="7 Conector recto"/>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25 Grupo"/>
          <p:cNvGrpSpPr>
            <a:grpSpLocks/>
          </p:cNvGrpSpPr>
          <p:nvPr/>
        </p:nvGrpSpPr>
        <p:grpSpPr bwMode="auto">
          <a:xfrm rot="5400000">
            <a:off x="8667751" y="1371600"/>
            <a:ext cx="131762" cy="128587"/>
            <a:chOff x="6668087" y="1297746"/>
            <a:chExt cx="161840" cy="156602"/>
          </a:xfrm>
        </p:grpSpPr>
        <p:cxnSp>
          <p:nvCxnSpPr>
            <p:cNvPr id="12" name="11 Conector recto"/>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13 Conector recto"/>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29 Grupo"/>
          <p:cNvGrpSpPr>
            <a:grpSpLocks/>
          </p:cNvGrpSpPr>
          <p:nvPr/>
        </p:nvGrpSpPr>
        <p:grpSpPr bwMode="auto">
          <a:xfrm rot="5400000">
            <a:off x="8320087" y="1474788"/>
            <a:ext cx="131763" cy="128588"/>
            <a:chOff x="6668087" y="1297746"/>
            <a:chExt cx="161840" cy="156602"/>
          </a:xfrm>
        </p:grpSpPr>
        <p:cxnSp>
          <p:nvCxnSpPr>
            <p:cNvPr id="16" name="15 Conector recto"/>
            <p:cNvCxnSpPr/>
            <p:nvPr/>
          </p:nvCxnSpPr>
          <p:spPr>
            <a:xfrm rot="16200000">
              <a:off x="6663592" y="12809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17 Conector recto"/>
            <p:cNvCxnSpPr/>
            <p:nvPr/>
          </p:nvCxnSpPr>
          <p:spPr>
            <a:xfrm rot="5400000" flipH="1">
              <a:off x="6744512" y="12799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s-ES" noProof="0" smtClean="0"/>
              <a:t>Haga clic en el icono para agregar una imagen</a:t>
            </a:r>
            <a:endParaRPr lang="en-US" noProof="0"/>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9" name="4 Marcador de fecha"/>
          <p:cNvSpPr>
            <a:spLocks noGrp="1"/>
          </p:cNvSpPr>
          <p:nvPr>
            <p:ph type="dt" sz="half" idx="10"/>
          </p:nvPr>
        </p:nvSpPr>
        <p:spPr>
          <a:xfrm>
            <a:off x="6477000" y="55563"/>
            <a:ext cx="2133600" cy="365125"/>
          </a:xfrm>
        </p:spPr>
        <p:txBody>
          <a:bodyPr/>
          <a:lstStyle>
            <a:lvl1pPr>
              <a:defRPr/>
            </a:lvl1pPr>
            <a:extLst/>
          </a:lstStyle>
          <a:p>
            <a:pPr>
              <a:defRPr/>
            </a:pPr>
            <a:endParaRPr lang="es-ES">
              <a:solidFill>
                <a:srgbClr val="D6ECFF"/>
              </a:solidFill>
            </a:endParaRPr>
          </a:p>
        </p:txBody>
      </p:sp>
      <p:sp>
        <p:nvSpPr>
          <p:cNvPr id="20" name="5 Marcador de pie de página"/>
          <p:cNvSpPr>
            <a:spLocks noGrp="1"/>
          </p:cNvSpPr>
          <p:nvPr>
            <p:ph type="ftr" sz="quarter" idx="11"/>
          </p:nvPr>
        </p:nvSpPr>
        <p:spPr>
          <a:xfrm>
            <a:off x="914400" y="55563"/>
            <a:ext cx="5562600" cy="365125"/>
          </a:xfrm>
        </p:spPr>
        <p:txBody>
          <a:bodyPr/>
          <a:lstStyle>
            <a:lvl1pPr>
              <a:defRPr/>
            </a:lvl1pPr>
            <a:extLst/>
          </a:lstStyle>
          <a:p>
            <a:pPr>
              <a:defRPr/>
            </a:pPr>
            <a:endParaRPr lang="es-ES">
              <a:solidFill>
                <a:srgbClr val="D6ECFF"/>
              </a:solidFill>
            </a:endParaRPr>
          </a:p>
        </p:txBody>
      </p:sp>
      <p:sp>
        <p:nvSpPr>
          <p:cNvPr id="21" name="6 Marcador de número de diapositiva"/>
          <p:cNvSpPr>
            <a:spLocks noGrp="1"/>
          </p:cNvSpPr>
          <p:nvPr>
            <p:ph type="sldNum" sz="quarter" idx="12"/>
          </p:nvPr>
        </p:nvSpPr>
        <p:spPr>
          <a:xfrm>
            <a:off x="8610600" y="55563"/>
            <a:ext cx="457200" cy="365125"/>
          </a:xfrm>
        </p:spPr>
        <p:txBody>
          <a:bodyPr/>
          <a:lstStyle>
            <a:lvl1pPr>
              <a:defRPr/>
            </a:lvl1pPr>
            <a:extLst/>
          </a:lstStyle>
          <a:p>
            <a:pPr>
              <a:defRPr/>
            </a:pPr>
            <a:fld id="{09200126-F232-4CDB-91E2-EC00E9D70163}"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163572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8" name="7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9" name="8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0" name="9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1" name="10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2" name="11 Rectángulo"/>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5" name="14 Rectángulo"/>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6" name="15 Rectángulo"/>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7" name="16 Rectángulo"/>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22" name="21 Marcador de título"/>
          <p:cNvSpPr>
            <a:spLocks noGrp="1"/>
          </p:cNvSpPr>
          <p:nvPr>
            <p:ph type="title"/>
          </p:nvPr>
        </p:nvSpPr>
        <p:spPr>
          <a:xfrm>
            <a:off x="914400" y="512763"/>
            <a:ext cx="7772400" cy="914400"/>
          </a:xfrm>
          <a:prstGeom prst="rect">
            <a:avLst/>
          </a:prstGeom>
        </p:spPr>
        <p:txBody>
          <a:bodyPr vert="horz" anchor="t">
            <a:noAutofit/>
          </a:bodyPr>
          <a:lstStyle>
            <a:extLst/>
          </a:lstStyle>
          <a:p>
            <a:r>
              <a:rPr lang="es-ES" smtClean="0"/>
              <a:t>Haga clic para modificar el estilo de título del patrón</a:t>
            </a:r>
            <a:endParaRPr lang="en-US"/>
          </a:p>
        </p:txBody>
      </p:sp>
      <p:sp>
        <p:nvSpPr>
          <p:cNvPr id="1036" name="12 Marcador de texto"/>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s-ES">
              <a:solidFill>
                <a:srgbClr val="D6ECFF"/>
              </a:solidFill>
            </a:endParaRPr>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s-ES">
              <a:solidFill>
                <a:srgbClr val="D6ECFF"/>
              </a:solidFill>
            </a:endParaRPr>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A0E8284D-F09B-405E-86B1-7910822881F2}"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4168519380"/>
      </p:ext>
    </p:extLst>
  </p:cSld>
  <p:clrMap bg1="dk1" tx1="lt1" bg2="dk2" tx2="lt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8" name="7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9" name="8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0" name="9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1" name="10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2" name="11 Rectángulo"/>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5" name="14 Rectángulo"/>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16" name="15 Rectángulo"/>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solidFill>
                <a:prstClr val="white"/>
              </a:solidFill>
            </a:endParaRPr>
          </a:p>
        </p:txBody>
      </p:sp>
      <p:sp>
        <p:nvSpPr>
          <p:cNvPr id="17" name="16 Rectángulo"/>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solidFill>
                <a:prstClr val="white"/>
              </a:solidFill>
            </a:endParaRPr>
          </a:p>
        </p:txBody>
      </p:sp>
      <p:sp>
        <p:nvSpPr>
          <p:cNvPr id="22" name="21 Marcador de título"/>
          <p:cNvSpPr>
            <a:spLocks noGrp="1"/>
          </p:cNvSpPr>
          <p:nvPr>
            <p:ph type="title"/>
          </p:nvPr>
        </p:nvSpPr>
        <p:spPr>
          <a:xfrm>
            <a:off x="914400" y="512763"/>
            <a:ext cx="7772400" cy="914400"/>
          </a:xfrm>
          <a:prstGeom prst="rect">
            <a:avLst/>
          </a:prstGeom>
        </p:spPr>
        <p:txBody>
          <a:bodyPr vert="horz" anchor="t">
            <a:noAutofit/>
          </a:bodyPr>
          <a:lstStyle>
            <a:extLst/>
          </a:lstStyle>
          <a:p>
            <a:r>
              <a:rPr lang="es-ES" smtClean="0"/>
              <a:t>Haga clic para modificar el estilo de título del patrón</a:t>
            </a:r>
            <a:endParaRPr lang="en-US"/>
          </a:p>
        </p:txBody>
      </p:sp>
      <p:sp>
        <p:nvSpPr>
          <p:cNvPr id="1036" name="12 Marcador de texto"/>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s-ES">
              <a:solidFill>
                <a:srgbClr val="D6ECFF"/>
              </a:solidFill>
            </a:endParaRPr>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s-ES">
              <a:solidFill>
                <a:srgbClr val="D6ECFF"/>
              </a:solidFill>
            </a:endParaRPr>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A0E8284D-F09B-405E-86B1-7910822881F2}" type="slidenum">
              <a:rPr lang="es-ES">
                <a:solidFill>
                  <a:srgbClr val="D6ECFF"/>
                </a:solidFill>
              </a:rPr>
              <a:pPr>
                <a:defRPr/>
              </a:pPr>
              <a:t>‹Nº›</a:t>
            </a:fld>
            <a:endParaRPr lang="es-ES">
              <a:solidFill>
                <a:srgbClr val="D6ECFF"/>
              </a:solidFill>
            </a:endParaRPr>
          </a:p>
        </p:txBody>
      </p:sp>
    </p:spTree>
    <p:extLst>
      <p:ext uri="{BB962C8B-B14F-4D97-AF65-F5344CB8AC3E}">
        <p14:creationId xmlns:p14="http://schemas.microsoft.com/office/powerpoint/2010/main" val="1246329634"/>
      </p:ext>
    </p:extLst>
  </p:cSld>
  <p:clrMap bg1="dk1" tx1="lt1" bg2="dk2" tx2="lt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73" r:id="rId12"/>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5FB4C89-71E3-4A12-A2FF-8882CD0B620C}" type="slidenum">
              <a:rPr lang="es-ES" smtClean="0"/>
              <a:pPr>
                <a:defRPr/>
              </a:pPr>
              <a:t>‹Nº›</a:t>
            </a:fld>
            <a:endParaRPr lang="es-ES"/>
          </a:p>
        </p:txBody>
      </p:sp>
    </p:spTree>
    <p:extLst>
      <p:ext uri="{BB962C8B-B14F-4D97-AF65-F5344CB8AC3E}">
        <p14:creationId xmlns:p14="http://schemas.microsoft.com/office/powerpoint/2010/main" val="3375245962"/>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0.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0.xml"/><Relationship Id="rId6" Type="http://schemas.openxmlformats.org/officeDocument/2006/relationships/image" Target="../media/image8.jpeg"/><Relationship Id="rId5" Type="http://schemas.openxmlformats.org/officeDocument/2006/relationships/hyperlink" Target="https://lh4.googleusercontent.com/-IWle1IF_DfY/TXjXhq71u1I/AAAAAAAAA3s/CM6biqfTub8/s1600/DSC03296.JPG"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8195" name="17 CuadroTexto"/>
          <p:cNvSpPr txBox="1">
            <a:spLocks noChangeArrowheads="1"/>
          </p:cNvSpPr>
          <p:nvPr/>
        </p:nvSpPr>
        <p:spPr bwMode="auto">
          <a:xfrm>
            <a:off x="1116013" y="1628775"/>
            <a:ext cx="719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s-ES"/>
          </a:p>
        </p:txBody>
      </p:sp>
      <p:graphicFrame>
        <p:nvGraphicFramePr>
          <p:cNvPr id="22" name="21 Tabla"/>
          <p:cNvGraphicFramePr>
            <a:graphicFrameLocks noGrp="1"/>
          </p:cNvGraphicFramePr>
          <p:nvPr>
            <p:extLst>
              <p:ext uri="{D42A27DB-BD31-4B8C-83A1-F6EECF244321}">
                <p14:modId xmlns:p14="http://schemas.microsoft.com/office/powerpoint/2010/main" val="3716251571"/>
              </p:ext>
            </p:extLst>
          </p:nvPr>
        </p:nvGraphicFramePr>
        <p:xfrm>
          <a:off x="4067175" y="0"/>
          <a:ext cx="5076825" cy="5373688"/>
        </p:xfrm>
        <a:graphic>
          <a:graphicData uri="http://schemas.openxmlformats.org/drawingml/2006/table">
            <a:tbl>
              <a:tblPr firstRow="1" bandRow="1">
                <a:tableStyleId>{5C22544A-7EE6-4342-B048-85BDC9FD1C3A}</a:tableStyleId>
              </a:tblPr>
              <a:tblGrid>
                <a:gridCol w="5076825"/>
              </a:tblGrid>
              <a:tr h="5373688">
                <a:tc>
                  <a:txBody>
                    <a:bodyPr/>
                    <a:lstStyle/>
                    <a:p>
                      <a:r>
                        <a:rPr lang="es-ES" sz="2400" dirty="0" smtClean="0">
                          <a:effectLst/>
                        </a:rPr>
                        <a:t>“</a:t>
                      </a:r>
                      <a:r>
                        <a:rPr lang="es-ES" sz="3200" dirty="0" smtClean="0">
                          <a:solidFill>
                            <a:schemeClr val="tx1"/>
                          </a:solidFill>
                          <a:effectLst/>
                          <a:latin typeface="Arial Narrow" pitchFamily="34" charset="0"/>
                        </a:rPr>
                        <a:t>Yo hablo de la necesidad de viabilizar lo inviable, lo que significa una pelea permanente para cumplir lo posible </a:t>
                      </a:r>
                      <a:r>
                        <a:rPr lang="es-ES" sz="3200" dirty="0" err="1" smtClean="0">
                          <a:solidFill>
                            <a:schemeClr val="tx1"/>
                          </a:solidFill>
                          <a:effectLst/>
                          <a:latin typeface="Arial Narrow" pitchFamily="34" charset="0"/>
                        </a:rPr>
                        <a:t>yá</a:t>
                      </a:r>
                      <a:r>
                        <a:rPr lang="es-ES" sz="3200" dirty="0" smtClean="0">
                          <a:solidFill>
                            <a:schemeClr val="tx1"/>
                          </a:solidFill>
                          <a:effectLst/>
                          <a:latin typeface="Arial Narrow" pitchFamily="34" charset="0"/>
                        </a:rPr>
                        <a:t>, y trabajar en el sentido de tornar posible lo que parece imposible”. </a:t>
                      </a:r>
                    </a:p>
                    <a:p>
                      <a:r>
                        <a:rPr lang="es-ES" sz="3200" dirty="0" smtClean="0">
                          <a:solidFill>
                            <a:schemeClr val="tx1"/>
                          </a:solidFill>
                          <a:effectLst/>
                          <a:latin typeface="Arial Narrow" pitchFamily="34" charset="0"/>
                        </a:rPr>
                        <a:t>Paulo Freire </a:t>
                      </a:r>
                    </a:p>
                  </a:txBody>
                  <a:tcPr marL="91454" marR="91454" marT="45724" marB="45724">
                    <a:solidFill>
                      <a:srgbClr val="FFC000"/>
                    </a:solidFill>
                  </a:tcPr>
                </a:tc>
              </a:tr>
            </a:tbl>
          </a:graphicData>
        </a:graphic>
      </p:graphicFrame>
      <p:sp>
        <p:nvSpPr>
          <p:cNvPr id="25" name="24 CuadroTexto"/>
          <p:cNvSpPr txBox="1"/>
          <p:nvPr/>
        </p:nvSpPr>
        <p:spPr>
          <a:xfrm>
            <a:off x="0" y="5373688"/>
            <a:ext cx="9144000" cy="1569660"/>
          </a:xfrm>
          <a:prstGeom prst="rect">
            <a:avLst/>
          </a:prstGeom>
          <a:solidFill>
            <a:srgbClr val="FFC000"/>
          </a:solidFill>
        </p:spPr>
        <p:txBody>
          <a:bodyPr>
            <a:spAutoFit/>
          </a:bodyPr>
          <a:lstStyle/>
          <a:p>
            <a:pPr>
              <a:defRPr/>
            </a:pPr>
            <a:r>
              <a:rPr lang="es-ES" sz="3200" dirty="0" smtClean="0">
                <a:latin typeface="+mn-lt"/>
              </a:rPr>
              <a:t>LA EDUCACIÓN POPULAR ESTÁ VIVA</a:t>
            </a:r>
            <a:endParaRPr lang="es-ES" sz="3200" dirty="0">
              <a:latin typeface="+mn-lt"/>
            </a:endParaRPr>
          </a:p>
          <a:p>
            <a:pPr>
              <a:defRPr/>
            </a:pPr>
            <a:r>
              <a:rPr lang="es-ES" sz="3200" i="1" dirty="0">
                <a:latin typeface="+mn-lt"/>
              </a:rPr>
              <a:t>Nélida Céspedes </a:t>
            </a:r>
          </a:p>
          <a:p>
            <a:pPr>
              <a:defRPr/>
            </a:pPr>
            <a:r>
              <a:rPr lang="es-ES" sz="3200" i="1" dirty="0">
                <a:latin typeface="+mn-lt"/>
              </a:rPr>
              <a:t>CEAAL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549275"/>
            <a:ext cx="8229600" cy="568325"/>
          </a:xfrm>
          <a:noFill/>
        </p:spPr>
        <p:txBody>
          <a:bodyPr/>
          <a:lstStyle/>
          <a:p>
            <a:pPr eaLnBrk="1" hangingPunct="1"/>
            <a:r>
              <a:rPr lang="es-ES" sz="3200" b="1" dirty="0" smtClean="0"/>
              <a:t>ALGUNOS MÉTODOS TÍPICOS DE LA EP</a:t>
            </a:r>
          </a:p>
        </p:txBody>
      </p:sp>
      <p:sp>
        <p:nvSpPr>
          <p:cNvPr id="27651" name="Rectangle 3"/>
          <p:cNvSpPr>
            <a:spLocks noChangeArrowheads="1"/>
          </p:cNvSpPr>
          <p:nvPr/>
        </p:nvSpPr>
        <p:spPr bwMode="auto">
          <a:xfrm>
            <a:off x="0" y="4556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endParaRPr lang="es-ES" b="0" smtClean="0">
              <a:solidFill>
                <a:prstClr val="black"/>
              </a:solidFill>
            </a:endParaRPr>
          </a:p>
        </p:txBody>
      </p:sp>
      <p:graphicFrame>
        <p:nvGraphicFramePr>
          <p:cNvPr id="76804" name="Group 4"/>
          <p:cNvGraphicFramePr>
            <a:graphicFrameLocks noGrp="1"/>
          </p:cNvGraphicFramePr>
          <p:nvPr>
            <p:extLst>
              <p:ext uri="{D42A27DB-BD31-4B8C-83A1-F6EECF244321}">
                <p14:modId xmlns:p14="http://schemas.microsoft.com/office/powerpoint/2010/main" val="1794137097"/>
              </p:ext>
            </p:extLst>
          </p:nvPr>
        </p:nvGraphicFramePr>
        <p:xfrm>
          <a:off x="468313" y="1412875"/>
          <a:ext cx="8207375" cy="4799013"/>
        </p:xfrm>
        <a:graphic>
          <a:graphicData uri="http://schemas.openxmlformats.org/drawingml/2006/table">
            <a:tbl>
              <a:tblPr/>
              <a:tblGrid>
                <a:gridCol w="3382962"/>
                <a:gridCol w="4824413"/>
              </a:tblGrid>
              <a:tr h="893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Verdana" pitchFamily="34" charset="0"/>
                          <a:cs typeface="Times New Roman" pitchFamily="18" charset="0"/>
                        </a:rPr>
                        <a:t>CRITERIOS</a:t>
                      </a:r>
                      <a:endParaRPr kumimoji="0" lang="es-ES"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Verdana" pitchFamily="34" charset="0"/>
                          <a:cs typeface="Times New Roman" pitchFamily="18" charset="0"/>
                        </a:rPr>
                        <a:t>PROPUESTAS DE MÉTODOS</a:t>
                      </a:r>
                      <a:endParaRPr kumimoji="0" lang="es-ES"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3750">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Verdana" pitchFamily="34" charset="0"/>
                          <a:cs typeface="Times New Roman" pitchFamily="18" charset="0"/>
                        </a:rPr>
                        <a:t>La educación es Interacción de Personas y Sujetos históricos. Por lo tanto, todo método debe respetar la condición de persona de quienes aprenden y de quienes enseñan, con sus rasgos históricos específicos.</a:t>
                      </a:r>
                      <a:endParaRPr kumimoji="0" lang="es-ES" sz="18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Verdana" pitchFamily="34" charset="0"/>
                          <a:cs typeface="Times New Roman" pitchFamily="18" charset="0"/>
                        </a:rPr>
                        <a:t>1) La interacción de sujetos: Educación como proceso social  </a:t>
                      </a:r>
                      <a:endParaRPr kumimoji="0" lang="es-ES" sz="18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5338">
                <a:tc vMerge="1">
                  <a:txBody>
                    <a:bodyPr/>
                    <a:lstStyle/>
                    <a:p>
                      <a:endParaRPr lang="es-E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Verdana" pitchFamily="34" charset="0"/>
                          <a:cs typeface="Times New Roman" pitchFamily="18" charset="0"/>
                        </a:rPr>
                        <a:t>2) El diálogo: </a:t>
                      </a:r>
                      <a:r>
                        <a:rPr kumimoji="0" lang="pt-BR" sz="1800" b="1" i="0" u="none" strike="noStrike" cap="none" normalizeH="0" baseline="0" dirty="0" err="1" smtClean="0">
                          <a:ln>
                            <a:noFill/>
                          </a:ln>
                          <a:solidFill>
                            <a:schemeClr val="tx1"/>
                          </a:solidFill>
                          <a:effectLst/>
                          <a:latin typeface="Verdana" pitchFamily="34" charset="0"/>
                          <a:cs typeface="Times New Roman" pitchFamily="18" charset="0"/>
                        </a:rPr>
                        <a:t>existencia</a:t>
                      </a:r>
                      <a:r>
                        <a:rPr kumimoji="0" lang="pt-BR" sz="1800" b="1" i="0" u="none" strike="noStrike" cap="none" normalizeH="0" baseline="0" dirty="0" smtClean="0">
                          <a:ln>
                            <a:noFill/>
                          </a:ln>
                          <a:solidFill>
                            <a:schemeClr val="tx1"/>
                          </a:solidFill>
                          <a:effectLst/>
                          <a:latin typeface="Verdana" pitchFamily="34" charset="0"/>
                          <a:cs typeface="Times New Roman" pitchFamily="18" charset="0"/>
                        </a:rPr>
                        <a:t> de diversos tipos de saberes  </a:t>
                      </a:r>
                      <a:endParaRPr kumimoji="0" lang="pt-BR" sz="18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5338">
                <a:tc vMerge="1">
                  <a:txBody>
                    <a:bodyPr/>
                    <a:lstStyle/>
                    <a:p>
                      <a:endParaRPr lang="es-E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Verdana" pitchFamily="34" charset="0"/>
                          <a:cs typeface="Times New Roman" pitchFamily="18" charset="0"/>
                        </a:rPr>
                        <a:t>3) Pedagogía de la Ternura: no sólo como racionalidad, el ser humano tiene afectos, sentimientos.</a:t>
                      </a:r>
                      <a:endParaRPr kumimoji="0" lang="es-ES" sz="18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01762">
                <a:tc vMerge="1">
                  <a:txBody>
                    <a:bodyPr/>
                    <a:lstStyle/>
                    <a:p>
                      <a:endParaRPr lang="es-E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Verdana" pitchFamily="34" charset="0"/>
                        </a:rPr>
                        <a:t>4)  La participación como  sentido fundamental de prácticas democráticas.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69" name="Rectangle 21"/>
          <p:cNvSpPr>
            <a:spLocks noChangeArrowheads="1"/>
          </p:cNvSpPr>
          <p:nvPr/>
        </p:nvSpPr>
        <p:spPr bwMode="auto">
          <a:xfrm>
            <a:off x="0" y="6397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es-ES" b="0" smtClean="0">
              <a:solidFill>
                <a:prstClr val="black"/>
              </a:solidFill>
            </a:endParaRPr>
          </a:p>
        </p:txBody>
      </p:sp>
    </p:spTree>
    <p:extLst>
      <p:ext uri="{BB962C8B-B14F-4D97-AF65-F5344CB8AC3E}">
        <p14:creationId xmlns:p14="http://schemas.microsoft.com/office/powerpoint/2010/main" val="213088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139824" y="8806"/>
            <a:ext cx="5868144"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eaLnBrk="0" hangingPunct="0"/>
            <a:r>
              <a:rPr lang="es-PE" sz="3200" dirty="0" smtClean="0">
                <a:solidFill>
                  <a:srgbClr val="FFC000"/>
                </a:solidFill>
                <a:latin typeface="Calibri" pitchFamily="34" charset="0"/>
                <a:ea typeface="Times New Roman" pitchFamily="18" charset="0"/>
                <a:cs typeface="Calibri" pitchFamily="34" charset="0"/>
              </a:rPr>
              <a:t>PRÁCTICAS </a:t>
            </a:r>
            <a:endParaRPr lang="es-PE" sz="3200" dirty="0">
              <a:solidFill>
                <a:srgbClr val="FFC000"/>
              </a:solidFill>
              <a:latin typeface="Calibri" pitchFamily="34" charset="0"/>
              <a:ea typeface="Times New Roman" pitchFamily="18" charset="0"/>
              <a:cs typeface="Calibri" pitchFamily="34" charset="0"/>
            </a:endParaRPr>
          </a:p>
          <a:p>
            <a:pPr algn="just" eaLnBrk="0" hangingPunct="0"/>
            <a:r>
              <a:rPr lang="es-PE" sz="3200" dirty="0">
                <a:solidFill>
                  <a:srgbClr val="FFC000"/>
                </a:solidFill>
                <a:latin typeface="Calibri" pitchFamily="34" charset="0"/>
                <a:ea typeface="Times New Roman" pitchFamily="18" charset="0"/>
                <a:cs typeface="Calibri" pitchFamily="34" charset="0"/>
              </a:rPr>
              <a:t>   </a:t>
            </a:r>
          </a:p>
          <a:p>
            <a:pPr marL="457200" indent="-457200" algn="just" eaLnBrk="0" hangingPunct="0">
              <a:buFont typeface="Arial" pitchFamily="34" charset="0"/>
              <a:buChar char="•"/>
            </a:pPr>
            <a:r>
              <a:rPr lang="es-PE" sz="2800" dirty="0">
                <a:solidFill>
                  <a:srgbClr val="FFC000"/>
                </a:solidFill>
                <a:latin typeface="Calibri" pitchFamily="34" charset="0"/>
                <a:ea typeface="Times New Roman" pitchFamily="18" charset="0"/>
                <a:cs typeface="Calibri" pitchFamily="34" charset="0"/>
              </a:rPr>
              <a:t>Educación para la ciudadanía intercultural   </a:t>
            </a:r>
          </a:p>
          <a:p>
            <a:pPr marL="457200" indent="-457200" algn="just" eaLnBrk="0" hangingPunct="0">
              <a:buFont typeface="Arial" pitchFamily="34" charset="0"/>
              <a:buChar char="•"/>
            </a:pPr>
            <a:r>
              <a:rPr lang="es-PE" sz="2800" dirty="0">
                <a:solidFill>
                  <a:srgbClr val="FFC000"/>
                </a:solidFill>
                <a:latin typeface="Calibri" pitchFamily="34" charset="0"/>
                <a:ea typeface="Times New Roman" pitchFamily="18" charset="0"/>
                <a:cs typeface="Calibri" pitchFamily="34" charset="0"/>
              </a:rPr>
              <a:t>Educación intercultural: Buen vivir     </a:t>
            </a:r>
          </a:p>
          <a:p>
            <a:pPr marL="457200" indent="-457200" algn="just" eaLnBrk="0" hangingPunct="0">
              <a:buFont typeface="Arial" pitchFamily="34" charset="0"/>
              <a:buChar char="•"/>
            </a:pPr>
            <a:r>
              <a:rPr lang="es-PE" sz="2800" dirty="0">
                <a:solidFill>
                  <a:srgbClr val="FFC000"/>
                </a:solidFill>
                <a:latin typeface="Calibri" pitchFamily="34" charset="0"/>
                <a:ea typeface="Times New Roman" pitchFamily="18" charset="0"/>
                <a:cs typeface="Calibri" pitchFamily="34" charset="0"/>
              </a:rPr>
              <a:t>Educación – trabajo/ Economía solidaria    </a:t>
            </a:r>
          </a:p>
          <a:p>
            <a:pPr marL="457200" indent="-457200" algn="just" eaLnBrk="0" hangingPunct="0">
              <a:buFont typeface="Arial" pitchFamily="34" charset="0"/>
              <a:buChar char="•"/>
            </a:pPr>
            <a:r>
              <a:rPr lang="es-PE" sz="2800" dirty="0">
                <a:solidFill>
                  <a:srgbClr val="FFC000"/>
                </a:solidFill>
                <a:latin typeface="Calibri" pitchFamily="34" charset="0"/>
                <a:ea typeface="Times New Roman" pitchFamily="18" charset="0"/>
                <a:cs typeface="Calibri" pitchFamily="34" charset="0"/>
              </a:rPr>
              <a:t>Educación y género </a:t>
            </a:r>
          </a:p>
          <a:p>
            <a:pPr marL="457200" indent="-457200" algn="just" eaLnBrk="0" hangingPunct="0">
              <a:buFont typeface="Arial" pitchFamily="34" charset="0"/>
              <a:buChar char="•"/>
            </a:pPr>
            <a:r>
              <a:rPr lang="es-PE" sz="2800" dirty="0">
                <a:solidFill>
                  <a:srgbClr val="FFC000"/>
                </a:solidFill>
                <a:latin typeface="Calibri" pitchFamily="34" charset="0"/>
                <a:ea typeface="Times New Roman" pitchFamily="18" charset="0"/>
                <a:cs typeface="Calibri" pitchFamily="34" charset="0"/>
              </a:rPr>
              <a:t>Educación ambiental </a:t>
            </a:r>
          </a:p>
          <a:p>
            <a:pPr marL="457200" indent="-457200" algn="just" eaLnBrk="0" hangingPunct="0">
              <a:buFont typeface="Arial" pitchFamily="34" charset="0"/>
              <a:buChar char="•"/>
            </a:pPr>
            <a:r>
              <a:rPr lang="es-PE" sz="2800" dirty="0">
                <a:solidFill>
                  <a:srgbClr val="FFC000"/>
                </a:solidFill>
                <a:latin typeface="Calibri" pitchFamily="34" charset="0"/>
                <a:ea typeface="Times New Roman" pitchFamily="18" charset="0"/>
                <a:cs typeface="Calibri" pitchFamily="34" charset="0"/>
              </a:rPr>
              <a:t>Educación y DD.HH </a:t>
            </a:r>
          </a:p>
          <a:p>
            <a:pPr marL="457200" indent="-457200" algn="just" eaLnBrk="0" hangingPunct="0">
              <a:buFont typeface="Arial" pitchFamily="34" charset="0"/>
              <a:buChar char="•"/>
            </a:pPr>
            <a:r>
              <a:rPr lang="es-PE" sz="2800" dirty="0">
                <a:solidFill>
                  <a:srgbClr val="FFC000"/>
                </a:solidFill>
                <a:latin typeface="Calibri" pitchFamily="34" charset="0"/>
                <a:ea typeface="Times New Roman" pitchFamily="18" charset="0"/>
                <a:cs typeface="Calibri" pitchFamily="34" charset="0"/>
              </a:rPr>
              <a:t>Educación y desarrollo local </a:t>
            </a:r>
          </a:p>
          <a:p>
            <a:pPr marL="457200" indent="-457200" algn="just" eaLnBrk="0" hangingPunct="0">
              <a:buFont typeface="Arial" pitchFamily="34" charset="0"/>
              <a:buChar char="•"/>
            </a:pPr>
            <a:r>
              <a:rPr lang="es-PE" sz="2800" dirty="0">
                <a:solidFill>
                  <a:srgbClr val="FFC000"/>
                </a:solidFill>
                <a:latin typeface="Calibri" pitchFamily="34" charset="0"/>
                <a:ea typeface="Times New Roman" pitchFamily="18" charset="0"/>
                <a:cs typeface="Calibri" pitchFamily="34" charset="0"/>
              </a:rPr>
              <a:t>Educación para consumir menos y vivir bien;  </a:t>
            </a:r>
          </a:p>
          <a:p>
            <a:pPr marL="457200" indent="-457200" algn="just" eaLnBrk="0" hangingPunct="0">
              <a:buFont typeface="Arial" pitchFamily="34" charset="0"/>
              <a:buChar char="•"/>
            </a:pPr>
            <a:r>
              <a:rPr lang="es-PE" sz="2800" dirty="0">
                <a:solidFill>
                  <a:srgbClr val="FFC000"/>
                </a:solidFill>
                <a:latin typeface="Calibri" pitchFamily="34" charset="0"/>
                <a:ea typeface="Times New Roman" pitchFamily="18" charset="0"/>
                <a:cs typeface="Calibri" pitchFamily="34" charset="0"/>
              </a:rPr>
              <a:t>Aprendizaje a lo largo de la vida</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9344"/>
            <a:ext cx="305983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636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29058007"/>
              </p:ext>
            </p:extLst>
          </p:nvPr>
        </p:nvGraphicFramePr>
        <p:xfrm>
          <a:off x="395536" y="696194"/>
          <a:ext cx="8496944" cy="5796280"/>
        </p:xfrm>
        <a:graphic>
          <a:graphicData uri="http://schemas.openxmlformats.org/drawingml/2006/table">
            <a:tbl>
              <a:tblPr firstRow="1" bandRow="1">
                <a:tableStyleId>{5C22544A-7EE6-4342-B048-85BDC9FD1C3A}</a:tableStyleId>
              </a:tblPr>
              <a:tblGrid>
                <a:gridCol w="1800200"/>
                <a:gridCol w="1584176"/>
                <a:gridCol w="1656184"/>
                <a:gridCol w="3456384"/>
              </a:tblGrid>
              <a:tr h="370840">
                <a:tc>
                  <a:txBody>
                    <a:bodyPr/>
                    <a:lstStyle/>
                    <a:p>
                      <a:r>
                        <a:rPr lang="es-ES" dirty="0" smtClean="0">
                          <a:solidFill>
                            <a:schemeClr val="bg1"/>
                          </a:solidFill>
                        </a:rPr>
                        <a:t>EJE</a:t>
                      </a:r>
                      <a:endParaRPr lang="es-ES" dirty="0">
                        <a:solidFill>
                          <a:schemeClr val="bg1"/>
                        </a:solidFill>
                      </a:endParaRPr>
                    </a:p>
                  </a:txBody>
                  <a:tcPr/>
                </a:tc>
                <a:tc>
                  <a:txBody>
                    <a:bodyPr/>
                    <a:lstStyle/>
                    <a:p>
                      <a:r>
                        <a:rPr lang="es-ES" dirty="0" smtClean="0">
                          <a:solidFill>
                            <a:schemeClr val="bg1"/>
                          </a:solidFill>
                        </a:rPr>
                        <a:t>EXPERIENCIA </a:t>
                      </a:r>
                      <a:endParaRPr lang="es-ES" dirty="0">
                        <a:solidFill>
                          <a:schemeClr val="bg1"/>
                        </a:solidFill>
                      </a:endParaRPr>
                    </a:p>
                  </a:txBody>
                  <a:tcPr/>
                </a:tc>
                <a:tc>
                  <a:txBody>
                    <a:bodyPr/>
                    <a:lstStyle/>
                    <a:p>
                      <a:r>
                        <a:rPr lang="es-ES" dirty="0" smtClean="0">
                          <a:solidFill>
                            <a:schemeClr val="bg1"/>
                          </a:solidFill>
                        </a:rPr>
                        <a:t>INSTITUCIÓN </a:t>
                      </a:r>
                      <a:endParaRPr lang="es-ES" dirty="0">
                        <a:solidFill>
                          <a:schemeClr val="bg1"/>
                        </a:solidFill>
                      </a:endParaRPr>
                    </a:p>
                  </a:txBody>
                  <a:tcPr/>
                </a:tc>
                <a:tc>
                  <a:txBody>
                    <a:bodyPr/>
                    <a:lstStyle/>
                    <a:p>
                      <a:r>
                        <a:rPr lang="es-ES" dirty="0" smtClean="0">
                          <a:solidFill>
                            <a:schemeClr val="bg1"/>
                          </a:solidFill>
                        </a:rPr>
                        <a:t>ENFOQUE </a:t>
                      </a:r>
                      <a:endParaRPr lang="es-ES" dirty="0">
                        <a:solidFill>
                          <a:schemeClr val="bg1"/>
                        </a:solidFill>
                      </a:endParaRPr>
                    </a:p>
                  </a:txBody>
                  <a:tcPr/>
                </a:tc>
              </a:tr>
              <a:tr h="370840">
                <a:tc>
                  <a:txBody>
                    <a:bodyPr/>
                    <a:lstStyle/>
                    <a:p>
                      <a:r>
                        <a:rPr lang="es-ES" sz="2000" b="1" dirty="0" smtClean="0"/>
                        <a:t>Interculturalidad</a:t>
                      </a:r>
                      <a:endParaRPr lang="es-ES" sz="2000" b="1" dirty="0"/>
                    </a:p>
                  </a:txBody>
                  <a:tcPr/>
                </a:tc>
                <a:tc>
                  <a:txBody>
                    <a:bodyPr/>
                    <a:lstStyle/>
                    <a:p>
                      <a:r>
                        <a:rPr lang="es-ES" sz="2000" b="1" dirty="0" smtClean="0"/>
                        <a:t>Diplomado </a:t>
                      </a:r>
                      <a:endParaRPr lang="es-ES" sz="2000" b="1" dirty="0"/>
                    </a:p>
                  </a:txBody>
                  <a:tcPr/>
                </a:tc>
                <a:tc>
                  <a:txBody>
                    <a:bodyPr/>
                    <a:lstStyle/>
                    <a:p>
                      <a:r>
                        <a:rPr lang="es-ES" sz="2000" b="1" dirty="0" smtClean="0"/>
                        <a:t>Consorcio Intercultural</a:t>
                      </a:r>
                      <a:endParaRPr lang="es-ES" sz="2000" b="1" dirty="0"/>
                    </a:p>
                  </a:txBody>
                  <a:tcPr/>
                </a:tc>
                <a:tc>
                  <a:txBody>
                    <a:bodyPr/>
                    <a:lstStyle/>
                    <a:p>
                      <a:pPr marL="450215" marR="571500" indent="0" algn="just">
                        <a:lnSpc>
                          <a:spcPct val="115000"/>
                        </a:lnSpc>
                        <a:spcAft>
                          <a:spcPts val="1000"/>
                        </a:spcAft>
                        <a:buFont typeface="Arial" pitchFamily="34" charset="0"/>
                        <a:buNone/>
                      </a:pPr>
                      <a:r>
                        <a:rPr lang="es-MX" sz="2000" b="1" dirty="0" smtClean="0">
                          <a:effectLst/>
                          <a:latin typeface="Arial Narrow"/>
                          <a:ea typeface="Calibri"/>
                          <a:cs typeface="Arial"/>
                        </a:rPr>
                        <a:t>Fomentar una mirada crítica de las condiciones sociales y culturales en las que se produce y reproduce la relación intercultural, y diálogo intercultural.</a:t>
                      </a:r>
                      <a:endParaRPr lang="es-ES" sz="2000" b="1" dirty="0">
                        <a:effectLst/>
                        <a:latin typeface="Calibri"/>
                        <a:ea typeface="Calibri"/>
                        <a:cs typeface="Times New Roman"/>
                      </a:endParaRPr>
                    </a:p>
                  </a:txBody>
                  <a:tcPr/>
                </a:tc>
              </a:tr>
              <a:tr h="370840">
                <a:tc>
                  <a:txBody>
                    <a:bodyPr/>
                    <a:lstStyle/>
                    <a:p>
                      <a:endParaRPr lang="es-ES" sz="2000" b="1" dirty="0"/>
                    </a:p>
                  </a:txBody>
                  <a:tcPr/>
                </a:tc>
                <a:tc>
                  <a:txBody>
                    <a:bodyPr/>
                    <a:lstStyle/>
                    <a:p>
                      <a:r>
                        <a:rPr lang="es-ES" sz="2000" b="1" dirty="0" smtClean="0"/>
                        <a:t>Educación Formal</a:t>
                      </a:r>
                      <a:endParaRPr lang="es-ES" sz="2000" b="1" dirty="0"/>
                    </a:p>
                  </a:txBody>
                  <a:tcPr/>
                </a:tc>
                <a:tc>
                  <a:txBody>
                    <a:bodyPr/>
                    <a:lstStyle/>
                    <a:p>
                      <a:r>
                        <a:rPr lang="es-ES" sz="2000" b="1" dirty="0" smtClean="0"/>
                        <a:t>CEBIAE</a:t>
                      </a:r>
                      <a:endParaRPr lang="es-ES" sz="2000" b="1" dirty="0"/>
                    </a:p>
                  </a:txBody>
                  <a:tcPr/>
                </a:tc>
                <a:tc>
                  <a:txBody>
                    <a:bodyPr/>
                    <a:lstStyle/>
                    <a:p>
                      <a:r>
                        <a:rPr lang="es-ES" sz="2000" b="1" dirty="0" smtClean="0"/>
                        <a:t>Desarrollar  capacidades en los docentes en EIB  que enfrenten la visión </a:t>
                      </a:r>
                      <a:r>
                        <a:rPr lang="es-ES" sz="2000" b="1" dirty="0" err="1" smtClean="0"/>
                        <a:t>monocultural</a:t>
                      </a:r>
                      <a:r>
                        <a:rPr lang="es-ES" sz="2000" b="1" dirty="0" smtClean="0"/>
                        <a:t>, la escuela desarrollista y recentrar la escuela en la comunidad, valor de la diversidad.  Interculturalidad crítica.</a:t>
                      </a:r>
                      <a:endParaRPr lang="es-ES" sz="2000" b="1" dirty="0"/>
                    </a:p>
                  </a:txBody>
                  <a:tcPr/>
                </a:tc>
              </a:tr>
            </a:tbl>
          </a:graphicData>
        </a:graphic>
      </p:graphicFrame>
      <p:sp>
        <p:nvSpPr>
          <p:cNvPr id="3" name="2 CuadroTexto"/>
          <p:cNvSpPr txBox="1"/>
          <p:nvPr/>
        </p:nvSpPr>
        <p:spPr>
          <a:xfrm>
            <a:off x="1403648" y="227261"/>
            <a:ext cx="6192688" cy="461665"/>
          </a:xfrm>
          <a:prstGeom prst="rect">
            <a:avLst/>
          </a:prstGeom>
          <a:noFill/>
        </p:spPr>
        <p:txBody>
          <a:bodyPr wrap="square" rtlCol="0">
            <a:spAutoFit/>
          </a:bodyPr>
          <a:lstStyle/>
          <a:p>
            <a:r>
              <a:rPr lang="es-ES" dirty="0" smtClean="0">
                <a:solidFill>
                  <a:srgbClr val="FFC000"/>
                </a:solidFill>
                <a:latin typeface="+mn-lt"/>
              </a:rPr>
              <a:t>PRÁCTICAS DE </a:t>
            </a:r>
            <a:r>
              <a:rPr lang="es-ES" smtClean="0">
                <a:solidFill>
                  <a:srgbClr val="FFC000"/>
                </a:solidFill>
                <a:latin typeface="+mn-lt"/>
              </a:rPr>
              <a:t>EDUCACIÓN POPULAR </a:t>
            </a:r>
            <a:endParaRPr lang="es-ES" dirty="0">
              <a:solidFill>
                <a:srgbClr val="FFC000"/>
              </a:solidFill>
              <a:latin typeface="+mn-lt"/>
            </a:endParaRPr>
          </a:p>
        </p:txBody>
      </p:sp>
    </p:spTree>
    <p:extLst>
      <p:ext uri="{BB962C8B-B14F-4D97-AF65-F5344CB8AC3E}">
        <p14:creationId xmlns:p14="http://schemas.microsoft.com/office/powerpoint/2010/main" val="1353127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018306777"/>
              </p:ext>
            </p:extLst>
          </p:nvPr>
        </p:nvGraphicFramePr>
        <p:xfrm>
          <a:off x="395537" y="696194"/>
          <a:ext cx="8748464" cy="5760720"/>
        </p:xfrm>
        <a:graphic>
          <a:graphicData uri="http://schemas.openxmlformats.org/drawingml/2006/table">
            <a:tbl>
              <a:tblPr firstRow="1" bandRow="1">
                <a:tableStyleId>{5C22544A-7EE6-4342-B048-85BDC9FD1C3A}</a:tableStyleId>
              </a:tblPr>
              <a:tblGrid>
                <a:gridCol w="1642460"/>
                <a:gridCol w="1597899"/>
                <a:gridCol w="1224136"/>
                <a:gridCol w="4283969"/>
              </a:tblGrid>
              <a:tr h="370840">
                <a:tc>
                  <a:txBody>
                    <a:bodyPr/>
                    <a:lstStyle/>
                    <a:p>
                      <a:r>
                        <a:rPr lang="es-ES" dirty="0" smtClean="0">
                          <a:solidFill>
                            <a:schemeClr val="bg1"/>
                          </a:solidFill>
                        </a:rPr>
                        <a:t>EJE</a:t>
                      </a:r>
                      <a:endParaRPr lang="es-ES" dirty="0">
                        <a:solidFill>
                          <a:schemeClr val="bg1"/>
                        </a:solidFill>
                      </a:endParaRPr>
                    </a:p>
                  </a:txBody>
                  <a:tcPr/>
                </a:tc>
                <a:tc>
                  <a:txBody>
                    <a:bodyPr/>
                    <a:lstStyle/>
                    <a:p>
                      <a:r>
                        <a:rPr lang="es-ES" dirty="0" smtClean="0">
                          <a:solidFill>
                            <a:schemeClr val="bg1"/>
                          </a:solidFill>
                        </a:rPr>
                        <a:t>EXPERIENCIA </a:t>
                      </a:r>
                      <a:endParaRPr lang="es-ES" dirty="0">
                        <a:solidFill>
                          <a:schemeClr val="bg1"/>
                        </a:solidFill>
                      </a:endParaRPr>
                    </a:p>
                  </a:txBody>
                  <a:tcPr/>
                </a:tc>
                <a:tc>
                  <a:txBody>
                    <a:bodyPr/>
                    <a:lstStyle/>
                    <a:p>
                      <a:r>
                        <a:rPr lang="es-ES" dirty="0" smtClean="0">
                          <a:solidFill>
                            <a:schemeClr val="bg1"/>
                          </a:solidFill>
                        </a:rPr>
                        <a:t>INSTITUCIÓN </a:t>
                      </a:r>
                      <a:endParaRPr lang="es-ES" dirty="0">
                        <a:solidFill>
                          <a:schemeClr val="bg1"/>
                        </a:solidFill>
                      </a:endParaRPr>
                    </a:p>
                  </a:txBody>
                  <a:tcPr/>
                </a:tc>
                <a:tc>
                  <a:txBody>
                    <a:bodyPr/>
                    <a:lstStyle/>
                    <a:p>
                      <a:r>
                        <a:rPr lang="es-ES" dirty="0" smtClean="0">
                          <a:solidFill>
                            <a:schemeClr val="bg1"/>
                          </a:solidFill>
                        </a:rPr>
                        <a:t>SE PROPONE </a:t>
                      </a:r>
                      <a:endParaRPr lang="es-ES" dirty="0">
                        <a:solidFill>
                          <a:schemeClr val="bg1"/>
                        </a:solidFill>
                      </a:endParaRPr>
                    </a:p>
                  </a:txBody>
                  <a:tcPr/>
                </a:tc>
              </a:tr>
              <a:tr h="370840">
                <a:tc>
                  <a:txBody>
                    <a:bodyPr/>
                    <a:lstStyle/>
                    <a:p>
                      <a:r>
                        <a:rPr lang="es-ES" sz="2000" b="1" dirty="0" smtClean="0"/>
                        <a:t>Ciudadanía y EP</a:t>
                      </a:r>
                      <a:endParaRPr lang="es-ES" sz="2000" b="1" dirty="0"/>
                    </a:p>
                  </a:txBody>
                  <a:tcPr/>
                </a:tc>
                <a:tc>
                  <a:txBody>
                    <a:bodyPr/>
                    <a:lstStyle/>
                    <a:p>
                      <a:r>
                        <a:rPr lang="es-ES" sz="2000" b="1" dirty="0" smtClean="0"/>
                        <a:t>Escuela de Líderes </a:t>
                      </a:r>
                      <a:endParaRPr lang="es-ES" sz="2000" b="1" dirty="0"/>
                    </a:p>
                  </a:txBody>
                  <a:tcPr/>
                </a:tc>
                <a:tc>
                  <a:txBody>
                    <a:bodyPr/>
                    <a:lstStyle/>
                    <a:p>
                      <a:r>
                        <a:rPr lang="es-ES" sz="2000" b="1" dirty="0" smtClean="0"/>
                        <a:t>Bartolome de las Casas</a:t>
                      </a:r>
                      <a:endParaRPr lang="es-ES" sz="2000" b="1" dirty="0"/>
                    </a:p>
                  </a:txBody>
                  <a:tcPr/>
                </a:tc>
                <a:tc>
                  <a:txBody>
                    <a:bodyPr/>
                    <a:lstStyle/>
                    <a:p>
                      <a:pPr marL="450215" marR="571500" indent="0" algn="just">
                        <a:lnSpc>
                          <a:spcPct val="115000"/>
                        </a:lnSpc>
                        <a:spcAft>
                          <a:spcPts val="1000"/>
                        </a:spcAft>
                        <a:buFont typeface="Arial" pitchFamily="34" charset="0"/>
                        <a:buNone/>
                      </a:pPr>
                      <a:r>
                        <a:rPr lang="es-ES" sz="2000" dirty="0" smtClean="0">
                          <a:effectLst/>
                          <a:latin typeface="Bookman Old Style"/>
                          <a:ea typeface="Times New Roman"/>
                          <a:cs typeface="Arial"/>
                        </a:rPr>
                        <a:t>La EHE/ formar  una conciencia crítica, crear condiciones para generar nuevos conocimientos, valores y actitudes para la transformación de  su realidad.</a:t>
                      </a:r>
                      <a:endParaRPr lang="es-ES" sz="2000" b="1" dirty="0">
                        <a:effectLst/>
                        <a:latin typeface="Calibri"/>
                        <a:ea typeface="Calibri"/>
                        <a:cs typeface="Times New Roman"/>
                      </a:endParaRPr>
                    </a:p>
                  </a:txBody>
                  <a:tcPr/>
                </a:tc>
              </a:tr>
              <a:tr h="370840">
                <a:tc>
                  <a:txBody>
                    <a:bodyPr/>
                    <a:lstStyle/>
                    <a:p>
                      <a:r>
                        <a:rPr lang="es-ES" sz="2000" b="1" dirty="0" smtClean="0"/>
                        <a:t>Formación </a:t>
                      </a:r>
                      <a:endParaRPr lang="es-ES" sz="2000" b="1" dirty="0"/>
                    </a:p>
                  </a:txBody>
                  <a:tcPr/>
                </a:tc>
                <a:tc>
                  <a:txBody>
                    <a:bodyPr/>
                    <a:lstStyle/>
                    <a:p>
                      <a:r>
                        <a:rPr lang="es-ES" sz="2000" b="1" dirty="0" smtClean="0"/>
                        <a:t>Escuela Quilombo </a:t>
                      </a:r>
                      <a:endParaRPr lang="es-ES" sz="2000" b="1" dirty="0"/>
                    </a:p>
                  </a:txBody>
                  <a:tcPr/>
                </a:tc>
                <a:tc>
                  <a:txBody>
                    <a:bodyPr/>
                    <a:lstStyle/>
                    <a:p>
                      <a:r>
                        <a:rPr lang="es-ES" sz="2000" b="1" dirty="0" smtClean="0"/>
                        <a:t>Equip</a:t>
                      </a:r>
                      <a:endParaRPr lang="es-ES" sz="2000" b="1" dirty="0"/>
                    </a:p>
                  </a:txBody>
                  <a:tcPr/>
                </a:tc>
                <a:tc>
                  <a:txBody>
                    <a:bodyPr/>
                    <a:lstStyle/>
                    <a:p>
                      <a:pPr marL="342900" lvl="0" indent="-342900" algn="just">
                        <a:spcAft>
                          <a:spcPts val="0"/>
                        </a:spcAft>
                        <a:buFont typeface="+mj-lt"/>
                        <a:buAutoNum type="arabicPeriod" startAt="4"/>
                      </a:pPr>
                      <a:r>
                        <a:rPr lang="es-ES" sz="2000" dirty="0" smtClean="0">
                          <a:effectLst/>
                          <a:latin typeface="Arial Narrow"/>
                          <a:ea typeface="Times New Roman"/>
                          <a:cs typeface="Arial"/>
                        </a:rPr>
                        <a:t>Realizar con los movimientos sociales, grupos y comunidades, hombres , mujeres y jóvenes excluidos de la producción de los bienes y su usufructo, particularmente de la población más pobre..</a:t>
                      </a:r>
                      <a:endParaRPr lang="es-ES" sz="2400" dirty="0" smtClean="0">
                        <a:effectLst/>
                        <a:latin typeface="Times New Roman"/>
                        <a:ea typeface="Times New Roman"/>
                      </a:endParaRPr>
                    </a:p>
                    <a:p>
                      <a:endParaRPr lang="es-ES" sz="2000" b="1" dirty="0"/>
                    </a:p>
                  </a:txBody>
                  <a:tcPr/>
                </a:tc>
              </a:tr>
            </a:tbl>
          </a:graphicData>
        </a:graphic>
      </p:graphicFrame>
      <p:sp>
        <p:nvSpPr>
          <p:cNvPr id="3" name="2 CuadroTexto"/>
          <p:cNvSpPr txBox="1"/>
          <p:nvPr/>
        </p:nvSpPr>
        <p:spPr>
          <a:xfrm>
            <a:off x="1403648" y="227261"/>
            <a:ext cx="6192688" cy="461665"/>
          </a:xfrm>
          <a:prstGeom prst="rect">
            <a:avLst/>
          </a:prstGeom>
          <a:noFill/>
        </p:spPr>
        <p:txBody>
          <a:bodyPr wrap="square" rtlCol="0">
            <a:spAutoFit/>
          </a:bodyPr>
          <a:lstStyle/>
          <a:p>
            <a:r>
              <a:rPr lang="es-ES" dirty="0" smtClean="0">
                <a:solidFill>
                  <a:srgbClr val="FFC000"/>
                </a:solidFill>
                <a:latin typeface="+mn-lt"/>
              </a:rPr>
              <a:t>PRÁCTICAS DE EDUCACIÓN POPUAR </a:t>
            </a:r>
            <a:endParaRPr lang="es-ES" dirty="0">
              <a:solidFill>
                <a:srgbClr val="FFC000"/>
              </a:solidFill>
              <a:latin typeface="+mn-lt"/>
            </a:endParaRPr>
          </a:p>
        </p:txBody>
      </p:sp>
    </p:spTree>
    <p:extLst>
      <p:ext uri="{BB962C8B-B14F-4D97-AF65-F5344CB8AC3E}">
        <p14:creationId xmlns:p14="http://schemas.microsoft.com/office/powerpoint/2010/main" val="3604945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00394903"/>
              </p:ext>
            </p:extLst>
          </p:nvPr>
        </p:nvGraphicFramePr>
        <p:xfrm>
          <a:off x="395537" y="696194"/>
          <a:ext cx="8748464" cy="6094984"/>
        </p:xfrm>
        <a:graphic>
          <a:graphicData uri="http://schemas.openxmlformats.org/drawingml/2006/table">
            <a:tbl>
              <a:tblPr firstRow="1" bandRow="1">
                <a:tableStyleId>{5C22544A-7EE6-4342-B048-85BDC9FD1C3A}</a:tableStyleId>
              </a:tblPr>
              <a:tblGrid>
                <a:gridCol w="1584175"/>
                <a:gridCol w="1656184"/>
                <a:gridCol w="1656184"/>
                <a:gridCol w="3851921"/>
              </a:tblGrid>
              <a:tr h="370840">
                <a:tc>
                  <a:txBody>
                    <a:bodyPr/>
                    <a:lstStyle/>
                    <a:p>
                      <a:r>
                        <a:rPr lang="es-ES" dirty="0" smtClean="0">
                          <a:solidFill>
                            <a:schemeClr val="bg1"/>
                          </a:solidFill>
                        </a:rPr>
                        <a:t>EJE</a:t>
                      </a:r>
                      <a:endParaRPr lang="es-ES" dirty="0">
                        <a:solidFill>
                          <a:schemeClr val="bg1"/>
                        </a:solidFill>
                      </a:endParaRPr>
                    </a:p>
                  </a:txBody>
                  <a:tcPr/>
                </a:tc>
                <a:tc>
                  <a:txBody>
                    <a:bodyPr/>
                    <a:lstStyle/>
                    <a:p>
                      <a:r>
                        <a:rPr lang="es-ES" dirty="0" smtClean="0">
                          <a:solidFill>
                            <a:schemeClr val="bg1"/>
                          </a:solidFill>
                        </a:rPr>
                        <a:t>EXPERIENCIA </a:t>
                      </a:r>
                      <a:endParaRPr lang="es-ES" dirty="0">
                        <a:solidFill>
                          <a:schemeClr val="bg1"/>
                        </a:solidFill>
                      </a:endParaRPr>
                    </a:p>
                  </a:txBody>
                  <a:tcPr/>
                </a:tc>
                <a:tc>
                  <a:txBody>
                    <a:bodyPr/>
                    <a:lstStyle/>
                    <a:p>
                      <a:r>
                        <a:rPr lang="es-ES" dirty="0" smtClean="0">
                          <a:solidFill>
                            <a:schemeClr val="bg1"/>
                          </a:solidFill>
                        </a:rPr>
                        <a:t>INSTITUCIÓN </a:t>
                      </a:r>
                      <a:endParaRPr lang="es-ES" dirty="0">
                        <a:solidFill>
                          <a:schemeClr val="bg1"/>
                        </a:solidFill>
                      </a:endParaRPr>
                    </a:p>
                  </a:txBody>
                  <a:tcPr/>
                </a:tc>
                <a:tc>
                  <a:txBody>
                    <a:bodyPr/>
                    <a:lstStyle/>
                    <a:p>
                      <a:r>
                        <a:rPr lang="es-ES" dirty="0" smtClean="0">
                          <a:solidFill>
                            <a:schemeClr val="bg1"/>
                          </a:solidFill>
                        </a:rPr>
                        <a:t>SE PROPONE </a:t>
                      </a:r>
                      <a:endParaRPr lang="es-ES" dirty="0">
                        <a:solidFill>
                          <a:schemeClr val="bg1"/>
                        </a:solidFill>
                      </a:endParaRPr>
                    </a:p>
                  </a:txBody>
                  <a:tcPr/>
                </a:tc>
              </a:tr>
              <a:tr h="370840">
                <a:tc>
                  <a:txBody>
                    <a:bodyPr/>
                    <a:lstStyle/>
                    <a:p>
                      <a:r>
                        <a:rPr lang="es-ES" sz="2400" b="1" dirty="0" smtClean="0">
                          <a:latin typeface="+mn-lt"/>
                        </a:rPr>
                        <a:t>Educación Popular</a:t>
                      </a:r>
                      <a:endParaRPr lang="es-ES" sz="2400" b="1" dirty="0">
                        <a:latin typeface="+mn-lt"/>
                      </a:endParaRPr>
                    </a:p>
                  </a:txBody>
                  <a:tcPr/>
                </a:tc>
                <a:tc>
                  <a:txBody>
                    <a:bodyPr/>
                    <a:lstStyle/>
                    <a:p>
                      <a:pPr algn="l">
                        <a:spcAft>
                          <a:spcPts val="0"/>
                        </a:spcAft>
                      </a:pPr>
                      <a:r>
                        <a:rPr lang="es-ES" sz="2400" b="1" dirty="0" smtClean="0">
                          <a:effectLst/>
                          <a:latin typeface="+mn-lt"/>
                          <a:ea typeface="Times New Roman"/>
                        </a:rPr>
                        <a:t>Formación de Formadores en Educación Popular </a:t>
                      </a:r>
                    </a:p>
                    <a:p>
                      <a:pPr algn="l">
                        <a:spcAft>
                          <a:spcPts val="0"/>
                        </a:spcAft>
                      </a:pPr>
                      <a:r>
                        <a:rPr lang="es-ES" sz="2400" b="1" dirty="0" smtClean="0">
                          <a:effectLst/>
                          <a:latin typeface="+mn-lt"/>
                          <a:ea typeface="Times New Roman"/>
                        </a:rPr>
                        <a:t> </a:t>
                      </a:r>
                    </a:p>
                    <a:p>
                      <a:pPr algn="l"/>
                      <a:r>
                        <a:rPr lang="es-ES" sz="2400" b="1" dirty="0" smtClean="0">
                          <a:latin typeface="+mn-lt"/>
                        </a:rPr>
                        <a:t>Diplomado internacional</a:t>
                      </a:r>
                      <a:endParaRPr lang="es-ES" sz="2400" b="1" dirty="0">
                        <a:latin typeface="+mn-lt"/>
                      </a:endParaRPr>
                    </a:p>
                  </a:txBody>
                  <a:tcPr/>
                </a:tc>
                <a:tc>
                  <a:txBody>
                    <a:bodyPr/>
                    <a:lstStyle/>
                    <a:p>
                      <a:r>
                        <a:rPr lang="es-ES" sz="2400" b="1" dirty="0" smtClean="0">
                          <a:latin typeface="+mn-lt"/>
                        </a:rPr>
                        <a:t>UARM/</a:t>
                      </a:r>
                    </a:p>
                    <a:p>
                      <a:r>
                        <a:rPr lang="es-ES" sz="2400" b="1" dirty="0" smtClean="0">
                          <a:latin typeface="+mn-lt"/>
                        </a:rPr>
                        <a:t>CEAAL</a:t>
                      </a:r>
                      <a:endParaRPr lang="es-ES" sz="2400" b="1" dirty="0">
                        <a:latin typeface="+mn-lt"/>
                      </a:endParaRPr>
                    </a:p>
                  </a:txBody>
                  <a:tcPr/>
                </a:tc>
                <a:tc>
                  <a:txBody>
                    <a:bodyPr/>
                    <a:lstStyle/>
                    <a:p>
                      <a:pPr marL="0" lvl="0" indent="0" algn="just">
                        <a:spcAft>
                          <a:spcPts val="0"/>
                        </a:spcAft>
                        <a:buFont typeface="+mj-lt"/>
                        <a:buNone/>
                        <a:tabLst>
                          <a:tab pos="457200" algn="l"/>
                        </a:tabLst>
                      </a:pPr>
                      <a:r>
                        <a:rPr lang="es-ES" sz="2400" dirty="0" smtClean="0">
                          <a:effectLst/>
                          <a:latin typeface="+mn-lt"/>
                          <a:ea typeface="Batang"/>
                        </a:rPr>
                        <a:t>Replantear con los educadores populares formas  de entender la educación popular a partir del análisis crítico de los enfoques, interpelando la práctica educativa popular en función de sus líneas temáticas, la historia  de sus pueblos y territorios de intervención.</a:t>
                      </a:r>
                      <a:endParaRPr lang="es-ES" sz="2400" dirty="0" smtClean="0">
                        <a:effectLst/>
                        <a:latin typeface="+mn-lt"/>
                        <a:ea typeface="Times New Roman"/>
                      </a:endParaRPr>
                    </a:p>
                    <a:p>
                      <a:pPr marL="450215" marR="571500" indent="0" algn="just">
                        <a:lnSpc>
                          <a:spcPct val="115000"/>
                        </a:lnSpc>
                        <a:spcAft>
                          <a:spcPts val="1000"/>
                        </a:spcAft>
                        <a:buFont typeface="Arial" pitchFamily="34" charset="0"/>
                        <a:buNone/>
                      </a:pPr>
                      <a:endParaRPr lang="es-ES" sz="2400" b="1" dirty="0">
                        <a:effectLst/>
                        <a:latin typeface="+mn-lt"/>
                        <a:ea typeface="Calibri"/>
                        <a:cs typeface="Times New Roman"/>
                      </a:endParaRPr>
                    </a:p>
                  </a:txBody>
                  <a:tcPr/>
                </a:tc>
              </a:tr>
              <a:tr h="370840">
                <a:tc>
                  <a:txBody>
                    <a:bodyPr/>
                    <a:lstStyle/>
                    <a:p>
                      <a:r>
                        <a:rPr lang="es-ES" sz="2400" b="1" dirty="0" smtClean="0">
                          <a:latin typeface="+mn-lt"/>
                        </a:rPr>
                        <a:t>Incidencia</a:t>
                      </a:r>
                    </a:p>
                    <a:p>
                      <a:r>
                        <a:rPr lang="es-ES" sz="2400" b="1" dirty="0" smtClean="0">
                          <a:latin typeface="+mn-lt"/>
                        </a:rPr>
                        <a:t>En Políticas  </a:t>
                      </a:r>
                      <a:endParaRPr lang="es-ES" sz="2400" b="1" dirty="0">
                        <a:latin typeface="+mn-lt"/>
                      </a:endParaRPr>
                    </a:p>
                  </a:txBody>
                  <a:tcPr/>
                </a:tc>
                <a:tc>
                  <a:txBody>
                    <a:bodyPr/>
                    <a:lstStyle/>
                    <a:p>
                      <a:r>
                        <a:rPr lang="es-ES" sz="2000" b="1" dirty="0" smtClean="0">
                          <a:latin typeface="+mn-lt"/>
                        </a:rPr>
                        <a:t>CONFINTEA VI</a:t>
                      </a:r>
                      <a:endParaRPr lang="es-ES" sz="2000" b="1" dirty="0">
                        <a:latin typeface="+mn-lt"/>
                      </a:endParaRPr>
                    </a:p>
                  </a:txBody>
                  <a:tcPr/>
                </a:tc>
                <a:tc>
                  <a:txBody>
                    <a:bodyPr/>
                    <a:lstStyle/>
                    <a:p>
                      <a:r>
                        <a:rPr lang="es-ES" sz="2400" b="1" dirty="0" smtClean="0">
                          <a:latin typeface="+mn-lt"/>
                        </a:rPr>
                        <a:t>CEAAL</a:t>
                      </a:r>
                    </a:p>
                    <a:p>
                      <a:r>
                        <a:rPr lang="es-ES" sz="2400" b="1" dirty="0" smtClean="0">
                          <a:latin typeface="+mn-lt"/>
                        </a:rPr>
                        <a:t>CLADE</a:t>
                      </a:r>
                      <a:endParaRPr lang="es-ES" sz="2400" b="1" dirty="0">
                        <a:latin typeface="+mn-lt"/>
                      </a:endParaRPr>
                    </a:p>
                  </a:txBody>
                  <a:tcPr/>
                </a:tc>
                <a:tc>
                  <a:txBody>
                    <a:bodyPr/>
                    <a:lstStyle/>
                    <a:p>
                      <a:r>
                        <a:rPr lang="es-ES" sz="2400" b="1" dirty="0" smtClean="0">
                          <a:latin typeface="+mn-lt"/>
                        </a:rPr>
                        <a:t>Posicionar la EP como parte de las políticas de EPJA</a:t>
                      </a:r>
                      <a:endParaRPr lang="es-ES" sz="2400" b="1" dirty="0">
                        <a:latin typeface="+mn-lt"/>
                      </a:endParaRPr>
                    </a:p>
                  </a:txBody>
                  <a:tcPr/>
                </a:tc>
              </a:tr>
            </a:tbl>
          </a:graphicData>
        </a:graphic>
      </p:graphicFrame>
      <p:sp>
        <p:nvSpPr>
          <p:cNvPr id="3" name="2 CuadroTexto"/>
          <p:cNvSpPr txBox="1"/>
          <p:nvPr/>
        </p:nvSpPr>
        <p:spPr>
          <a:xfrm>
            <a:off x="1403648" y="227261"/>
            <a:ext cx="6192688" cy="461665"/>
          </a:xfrm>
          <a:prstGeom prst="rect">
            <a:avLst/>
          </a:prstGeom>
          <a:noFill/>
        </p:spPr>
        <p:txBody>
          <a:bodyPr wrap="square" rtlCol="0">
            <a:spAutoFit/>
          </a:bodyPr>
          <a:lstStyle/>
          <a:p>
            <a:r>
              <a:rPr lang="es-ES" dirty="0" smtClean="0">
                <a:solidFill>
                  <a:srgbClr val="FFC000"/>
                </a:solidFill>
                <a:latin typeface="+mn-lt"/>
              </a:rPr>
              <a:t>PRÁCTICAS DE EDUCACIÓN POPULAR </a:t>
            </a:r>
            <a:endParaRPr lang="es-ES" dirty="0">
              <a:solidFill>
                <a:srgbClr val="FFC000"/>
              </a:solidFill>
              <a:latin typeface="+mn-lt"/>
            </a:endParaRPr>
          </a:p>
        </p:txBody>
      </p:sp>
    </p:spTree>
    <p:extLst>
      <p:ext uri="{BB962C8B-B14F-4D97-AF65-F5344CB8AC3E}">
        <p14:creationId xmlns:p14="http://schemas.microsoft.com/office/powerpoint/2010/main" val="3687124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23597368"/>
              </p:ext>
            </p:extLst>
          </p:nvPr>
        </p:nvGraphicFramePr>
        <p:xfrm>
          <a:off x="179512" y="25946"/>
          <a:ext cx="8748464" cy="6071974"/>
        </p:xfrm>
        <a:graphic>
          <a:graphicData uri="http://schemas.openxmlformats.org/drawingml/2006/table">
            <a:tbl>
              <a:tblPr firstRow="1" bandRow="1">
                <a:tableStyleId>{5C22544A-7EE6-4342-B048-85BDC9FD1C3A}</a:tableStyleId>
              </a:tblPr>
              <a:tblGrid>
                <a:gridCol w="1584175"/>
                <a:gridCol w="1656184"/>
                <a:gridCol w="504056"/>
                <a:gridCol w="1152128"/>
                <a:gridCol w="3851921"/>
              </a:tblGrid>
              <a:tr h="370840">
                <a:tc>
                  <a:txBody>
                    <a:bodyPr/>
                    <a:lstStyle/>
                    <a:p>
                      <a:r>
                        <a:rPr lang="es-ES" dirty="0" smtClean="0">
                          <a:solidFill>
                            <a:schemeClr val="bg1"/>
                          </a:solidFill>
                        </a:rPr>
                        <a:t>EJE</a:t>
                      </a:r>
                      <a:endParaRPr lang="es-ES" dirty="0">
                        <a:solidFill>
                          <a:schemeClr val="bg1"/>
                        </a:solidFill>
                      </a:endParaRPr>
                    </a:p>
                  </a:txBody>
                  <a:tcPr/>
                </a:tc>
                <a:tc>
                  <a:txBody>
                    <a:bodyPr/>
                    <a:lstStyle/>
                    <a:p>
                      <a:r>
                        <a:rPr lang="es-ES" dirty="0" smtClean="0">
                          <a:solidFill>
                            <a:schemeClr val="bg1"/>
                          </a:solidFill>
                        </a:rPr>
                        <a:t>EXPERIENCIA </a:t>
                      </a:r>
                      <a:endParaRPr lang="es-ES" dirty="0">
                        <a:solidFill>
                          <a:schemeClr val="bg1"/>
                        </a:solidFill>
                      </a:endParaRPr>
                    </a:p>
                  </a:txBody>
                  <a:tcPr/>
                </a:tc>
                <a:tc gridSpan="2">
                  <a:txBody>
                    <a:bodyPr/>
                    <a:lstStyle/>
                    <a:p>
                      <a:r>
                        <a:rPr lang="es-ES" dirty="0" smtClean="0">
                          <a:solidFill>
                            <a:schemeClr val="bg1"/>
                          </a:solidFill>
                        </a:rPr>
                        <a:t>INSTITUCIÓN </a:t>
                      </a:r>
                      <a:endParaRPr lang="es-ES" dirty="0">
                        <a:solidFill>
                          <a:schemeClr val="bg1"/>
                        </a:solidFill>
                      </a:endParaRPr>
                    </a:p>
                  </a:txBody>
                  <a:tcPr/>
                </a:tc>
                <a:tc hMerge="1">
                  <a:txBody>
                    <a:bodyPr/>
                    <a:lstStyle/>
                    <a:p>
                      <a:endParaRPr lang="es-ES"/>
                    </a:p>
                  </a:txBody>
                  <a:tcPr/>
                </a:tc>
                <a:tc>
                  <a:txBody>
                    <a:bodyPr/>
                    <a:lstStyle/>
                    <a:p>
                      <a:r>
                        <a:rPr lang="es-ES" dirty="0" smtClean="0">
                          <a:solidFill>
                            <a:schemeClr val="bg1"/>
                          </a:solidFill>
                        </a:rPr>
                        <a:t>SE PROPONE </a:t>
                      </a:r>
                      <a:endParaRPr lang="es-ES" dirty="0">
                        <a:solidFill>
                          <a:schemeClr val="bg1"/>
                        </a:solidFill>
                      </a:endParaRPr>
                    </a:p>
                  </a:txBody>
                  <a:tcPr/>
                </a:tc>
              </a:tr>
              <a:tr h="1952094">
                <a:tc>
                  <a:txBody>
                    <a:bodyPr/>
                    <a:lstStyle/>
                    <a:p>
                      <a:r>
                        <a:rPr lang="es-ES" sz="2000" b="1" dirty="0" smtClean="0">
                          <a:latin typeface="+mn-lt"/>
                        </a:rPr>
                        <a:t>Derechos del Niño </a:t>
                      </a:r>
                      <a:endParaRPr lang="es-ES" sz="2000" b="1" dirty="0">
                        <a:latin typeface="+mn-lt"/>
                      </a:endParaRPr>
                    </a:p>
                  </a:txBody>
                  <a:tcPr/>
                </a:tc>
                <a:tc>
                  <a:txBody>
                    <a:bodyPr/>
                    <a:lstStyle/>
                    <a:p>
                      <a:pPr algn="l">
                        <a:spcAft>
                          <a:spcPts val="0"/>
                        </a:spcAft>
                      </a:pPr>
                      <a:r>
                        <a:rPr lang="es-ES" sz="2000" b="1" dirty="0" smtClean="0">
                          <a:latin typeface="+mn-lt"/>
                        </a:rPr>
                        <a:t>Liderazgo estudiantil </a:t>
                      </a:r>
                      <a:endParaRPr lang="es-ES" sz="2000" b="1" dirty="0">
                        <a:latin typeface="+mn-lt"/>
                      </a:endParaRPr>
                    </a:p>
                  </a:txBody>
                  <a:tcPr/>
                </a:tc>
                <a:tc gridSpan="2">
                  <a:txBody>
                    <a:bodyPr/>
                    <a:lstStyle/>
                    <a:p>
                      <a:r>
                        <a:rPr lang="es-ES" sz="2000" b="1" dirty="0" smtClean="0">
                          <a:latin typeface="+mn-lt"/>
                        </a:rPr>
                        <a:t>Tarea </a:t>
                      </a:r>
                      <a:endParaRPr lang="es-ES" sz="2000" b="1" dirty="0">
                        <a:latin typeface="+mn-lt"/>
                      </a:endParaRPr>
                    </a:p>
                  </a:txBody>
                  <a:tcPr/>
                </a:tc>
                <a:tc hMerge="1">
                  <a:txBody>
                    <a:bodyPr/>
                    <a:lstStyle/>
                    <a:p>
                      <a:endParaRPr lang="es-ES"/>
                    </a:p>
                  </a:txBody>
                  <a:tcPr/>
                </a:tc>
                <a:tc>
                  <a:txBody>
                    <a:bodyPr/>
                    <a:lstStyle/>
                    <a:p>
                      <a:pPr algn="just">
                        <a:spcAft>
                          <a:spcPts val="0"/>
                        </a:spcAft>
                      </a:pPr>
                      <a:r>
                        <a:rPr lang="es-ES" sz="2000" b="1" dirty="0" smtClean="0">
                          <a:effectLst/>
                          <a:latin typeface="+mn-lt"/>
                          <a:ea typeface="Times New Roman"/>
                          <a:cs typeface="Arial"/>
                        </a:rPr>
                        <a:t>Promover una cultura democrática con respeto a la diversidad cultural en la escuela y en la comunidad. </a:t>
                      </a:r>
                    </a:p>
                    <a:p>
                      <a:pPr algn="just">
                        <a:spcAft>
                          <a:spcPts val="0"/>
                        </a:spcAft>
                      </a:pPr>
                      <a:r>
                        <a:rPr lang="es-ES" sz="2000" b="1" dirty="0" smtClean="0">
                          <a:effectLst/>
                          <a:latin typeface="+mn-lt"/>
                          <a:ea typeface="Times New Roman"/>
                          <a:cs typeface="Arial"/>
                        </a:rPr>
                        <a:t>Enfrenar el </a:t>
                      </a:r>
                      <a:r>
                        <a:rPr lang="es-ES" sz="2000" b="1" dirty="0" err="1" smtClean="0">
                          <a:effectLst/>
                          <a:latin typeface="+mn-lt"/>
                          <a:ea typeface="Times New Roman"/>
                          <a:cs typeface="Arial"/>
                        </a:rPr>
                        <a:t>adultocentrismo</a:t>
                      </a:r>
                      <a:r>
                        <a:rPr lang="es-ES" sz="2000" b="1" dirty="0" smtClean="0">
                          <a:effectLst/>
                          <a:latin typeface="+mn-lt"/>
                          <a:ea typeface="Times New Roman"/>
                          <a:cs typeface="Arial"/>
                        </a:rPr>
                        <a:t>, autoritarismo </a:t>
                      </a:r>
                      <a:r>
                        <a:rPr lang="es-ES" sz="2000" b="1" dirty="0" smtClean="0">
                          <a:effectLst/>
                          <a:latin typeface="+mn-lt"/>
                          <a:ea typeface="Calibri"/>
                          <a:cs typeface="Arial"/>
                        </a:rPr>
                        <a:t>CVR / </a:t>
                      </a:r>
                      <a:endParaRPr lang="es-ES" sz="2000" b="1" dirty="0">
                        <a:effectLst/>
                        <a:latin typeface="+mn-lt"/>
                        <a:ea typeface="Calibri"/>
                        <a:cs typeface="Times New Roman"/>
                      </a:endParaRPr>
                    </a:p>
                  </a:txBody>
                  <a:tcPr/>
                </a:tc>
              </a:tr>
              <a:tr h="370840">
                <a:tc gridSpan="3">
                  <a:txBody>
                    <a:bodyPr/>
                    <a:lstStyle/>
                    <a:p>
                      <a:r>
                        <a:rPr lang="es-ES" sz="2400" b="1" dirty="0" smtClean="0">
                          <a:latin typeface="+mn-lt"/>
                        </a:rPr>
                        <a:t>Programa de formación de Educación Ciudadana e Intercultural. DD.NN</a:t>
                      </a:r>
                    </a:p>
                    <a:p>
                      <a:r>
                        <a:rPr lang="es-ES" sz="2400" b="1" dirty="0" smtClean="0">
                          <a:latin typeface="+mn-lt"/>
                        </a:rPr>
                        <a:t>Organización de Municipios  </a:t>
                      </a:r>
                    </a:p>
                    <a:p>
                      <a:r>
                        <a:rPr lang="es-ES" sz="2400" b="1" dirty="0" smtClean="0">
                          <a:latin typeface="+mn-lt"/>
                        </a:rPr>
                        <a:t>Encuentro Regional</a:t>
                      </a:r>
                    </a:p>
                    <a:p>
                      <a:r>
                        <a:rPr lang="es-ES" sz="2400" b="1" dirty="0" smtClean="0">
                          <a:latin typeface="+mn-lt"/>
                        </a:rPr>
                        <a:t>Organización de  Red autónoma AARLE</a:t>
                      </a:r>
                    </a:p>
                    <a:p>
                      <a:r>
                        <a:rPr lang="es-ES" sz="2400" b="1" dirty="0" smtClean="0">
                          <a:latin typeface="+mn-lt"/>
                        </a:rPr>
                        <a:t>Incidencia/ Agenda </a:t>
                      </a:r>
                    </a:p>
                    <a:p>
                      <a:r>
                        <a:rPr lang="es-ES" sz="2400" b="1" dirty="0" smtClean="0">
                          <a:latin typeface="+mn-lt"/>
                        </a:rPr>
                        <a:t>Intercambio cultural</a:t>
                      </a:r>
                      <a:endParaRPr lang="es-ES" sz="2400" b="1" dirty="0">
                        <a:latin typeface="+mn-lt"/>
                      </a:endParaRPr>
                    </a:p>
                  </a:txBody>
                  <a:tcPr/>
                </a:tc>
                <a:tc hMerge="1">
                  <a:txBody>
                    <a:bodyPr/>
                    <a:lstStyle/>
                    <a:p>
                      <a:endParaRPr lang="es-ES" sz="2000" b="1" dirty="0">
                        <a:latin typeface="+mn-lt"/>
                      </a:endParaRPr>
                    </a:p>
                  </a:txBody>
                  <a:tcPr/>
                </a:tc>
                <a:tc hMerge="1">
                  <a:txBody>
                    <a:bodyPr/>
                    <a:lstStyle/>
                    <a:p>
                      <a:endParaRPr lang="es-ES" sz="2400" b="1" dirty="0">
                        <a:latin typeface="+mn-lt"/>
                      </a:endParaRPr>
                    </a:p>
                  </a:txBody>
                  <a:tcPr/>
                </a:tc>
                <a:tc gridSpan="2">
                  <a:txBody>
                    <a:bodyPr/>
                    <a:lstStyle/>
                    <a:p>
                      <a:pPr algn="just">
                        <a:spcAft>
                          <a:spcPts val="0"/>
                        </a:spcAft>
                      </a:pPr>
                      <a:r>
                        <a:rPr lang="es-PE" sz="2400" b="1" dirty="0" smtClean="0">
                          <a:effectLst/>
                          <a:latin typeface="+mn-lt"/>
                          <a:ea typeface="Times New Roman"/>
                          <a:cs typeface="Arial"/>
                        </a:rPr>
                        <a:t>Estudiantes se asuman como sujetos de derechos y participen activamente en la escuela y comunidad. Autoestima, Identidad, </a:t>
                      </a:r>
                      <a:r>
                        <a:rPr lang="es-ES_tradnl" sz="2400" b="1" spc="-10" dirty="0" smtClean="0">
                          <a:effectLst/>
                          <a:latin typeface="+mn-lt"/>
                          <a:ea typeface="Times New Roman"/>
                          <a:cs typeface="Arial"/>
                        </a:rPr>
                        <a:t> asertividad con sus pares y diferentes, valoración de la diferencias; el cuidado del medio ambiente; incidencia en lineamientos de propuesta escolar, local y regional.</a:t>
                      </a:r>
                      <a:endParaRPr lang="es-ES" sz="2400" b="1" dirty="0">
                        <a:effectLst/>
                        <a:latin typeface="+mn-lt"/>
                        <a:ea typeface="Times New Roman"/>
                        <a:cs typeface="Times New Roman"/>
                      </a:endParaRPr>
                    </a:p>
                  </a:txBody>
                  <a:tcPr/>
                </a:tc>
                <a:tc hMerge="1">
                  <a:txBody>
                    <a:bodyPr/>
                    <a:lstStyle/>
                    <a:p>
                      <a:endParaRPr lang="es-ES" sz="2400" b="1" dirty="0">
                        <a:latin typeface="+mn-lt"/>
                      </a:endParaRPr>
                    </a:p>
                  </a:txBody>
                  <a:tcPr/>
                </a:tc>
              </a:tr>
            </a:tbl>
          </a:graphicData>
        </a:graphic>
      </p:graphicFrame>
    </p:spTree>
    <p:extLst>
      <p:ext uri="{BB962C8B-B14F-4D97-AF65-F5344CB8AC3E}">
        <p14:creationId xmlns:p14="http://schemas.microsoft.com/office/powerpoint/2010/main" val="244581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6" descr="D:\Power fotos\DSC045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4730"/>
            <a:ext cx="4399012" cy="357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D:\PIA OEI\Fotos Odili\03 Círculo de Estudio II Nivel  - Managu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72" y="0"/>
            <a:ext cx="5056684" cy="328473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D:\PIA OEI\Fotos Luz JaelZApata\ALFABETIZACION  Y ASISTENCIA TECNICA OEI  -COLOMBIA (21)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157" t="22" r="22206" b="13428"/>
          <a:stretch/>
        </p:blipFill>
        <p:spPr bwMode="auto">
          <a:xfrm>
            <a:off x="5076056" y="68483"/>
            <a:ext cx="4067944" cy="35765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Profesoras en tal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9012" y="3284731"/>
            <a:ext cx="4744988" cy="3573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4" y="620688"/>
            <a:ext cx="8856984" cy="6370975"/>
          </a:xfrm>
          <a:prstGeom prst="rect">
            <a:avLst/>
          </a:prstGeom>
        </p:spPr>
        <p:txBody>
          <a:bodyPr wrap="square">
            <a:spAutoFit/>
          </a:bodyPr>
          <a:lstStyle/>
          <a:p>
            <a:pPr marL="342900" indent="-342900" algn="just">
              <a:buFont typeface="Arial" pitchFamily="34" charset="0"/>
              <a:buChar char="•"/>
            </a:pPr>
            <a:r>
              <a:rPr lang="es-ES" dirty="0">
                <a:solidFill>
                  <a:srgbClr val="000000"/>
                </a:solidFill>
                <a:latin typeface="Arial"/>
                <a:ea typeface="Times New Roman"/>
              </a:rPr>
              <a:t>Una visión de derecho humano y no </a:t>
            </a:r>
            <a:r>
              <a:rPr lang="es-ES" dirty="0" smtClean="0">
                <a:solidFill>
                  <a:srgbClr val="000000"/>
                </a:solidFill>
                <a:latin typeface="Arial"/>
                <a:ea typeface="Times New Roman"/>
              </a:rPr>
              <a:t>compensatoria</a:t>
            </a:r>
            <a:r>
              <a:rPr lang="es-ES" dirty="0">
                <a:solidFill>
                  <a:srgbClr val="000000"/>
                </a:solidFill>
                <a:latin typeface="Arial"/>
                <a:ea typeface="Times New Roman"/>
              </a:rPr>
              <a:t>” </a:t>
            </a:r>
            <a:endParaRPr lang="es-ES" dirty="0" smtClean="0">
              <a:solidFill>
                <a:srgbClr val="000000"/>
              </a:solidFill>
              <a:latin typeface="Arial"/>
              <a:ea typeface="Times New Roman"/>
            </a:endParaRPr>
          </a:p>
          <a:p>
            <a:pPr marL="342900" indent="-342900" algn="just">
              <a:buFont typeface="Arial" pitchFamily="34" charset="0"/>
              <a:buChar char="•"/>
            </a:pPr>
            <a:r>
              <a:rPr lang="es-ES" dirty="0" smtClean="0">
                <a:solidFill>
                  <a:srgbClr val="000000"/>
                </a:solidFill>
                <a:latin typeface="Arial"/>
                <a:ea typeface="Times New Roman"/>
              </a:rPr>
              <a:t>De </a:t>
            </a:r>
            <a:r>
              <a:rPr lang="es-ES" dirty="0">
                <a:solidFill>
                  <a:srgbClr val="000000"/>
                </a:solidFill>
                <a:latin typeface="Arial"/>
                <a:ea typeface="Times New Roman"/>
              </a:rPr>
              <a:t>la cuna a la tumba</a:t>
            </a:r>
            <a:r>
              <a:rPr lang="es-ES" dirty="0" smtClean="0">
                <a:solidFill>
                  <a:srgbClr val="000000"/>
                </a:solidFill>
                <a:latin typeface="Arial"/>
                <a:ea typeface="Times New Roman"/>
              </a:rPr>
              <a:t>”</a:t>
            </a:r>
          </a:p>
          <a:p>
            <a:pPr marL="342900" indent="-342900" algn="just">
              <a:buFont typeface="Arial" pitchFamily="34" charset="0"/>
              <a:buChar char="•"/>
            </a:pPr>
            <a:r>
              <a:rPr lang="es-ES" dirty="0" smtClean="0">
                <a:solidFill>
                  <a:srgbClr val="000000"/>
                </a:solidFill>
                <a:latin typeface="Arial"/>
                <a:ea typeface="Times New Roman"/>
              </a:rPr>
              <a:t>Articular </a:t>
            </a:r>
            <a:r>
              <a:rPr lang="es-ES" dirty="0">
                <a:solidFill>
                  <a:srgbClr val="000000"/>
                </a:solidFill>
                <a:latin typeface="Arial"/>
                <a:ea typeface="Times New Roman"/>
              </a:rPr>
              <a:t>las </a:t>
            </a:r>
            <a:r>
              <a:rPr lang="es-ES" dirty="0" smtClean="0">
                <a:solidFill>
                  <a:srgbClr val="000000"/>
                </a:solidFill>
                <a:latin typeface="Arial"/>
                <a:ea typeface="Times New Roman"/>
              </a:rPr>
              <a:t>políticas</a:t>
            </a:r>
          </a:p>
          <a:p>
            <a:pPr marL="342900" indent="-342900" algn="just">
              <a:buFont typeface="Arial" pitchFamily="34" charset="0"/>
              <a:buChar char="•"/>
            </a:pPr>
            <a:r>
              <a:rPr lang="es-ES" dirty="0" smtClean="0">
                <a:solidFill>
                  <a:srgbClr val="000000"/>
                </a:solidFill>
                <a:latin typeface="Arial"/>
                <a:ea typeface="Times New Roman"/>
              </a:rPr>
              <a:t>Más </a:t>
            </a:r>
            <a:r>
              <a:rPr lang="es-ES" dirty="0">
                <a:solidFill>
                  <a:srgbClr val="000000"/>
                </a:solidFill>
                <a:latin typeface="Arial"/>
                <a:ea typeface="Times New Roman"/>
              </a:rPr>
              <a:t>y mejor </a:t>
            </a:r>
            <a:r>
              <a:rPr lang="es-ES" dirty="0" smtClean="0">
                <a:solidFill>
                  <a:srgbClr val="000000"/>
                </a:solidFill>
                <a:latin typeface="Arial"/>
                <a:ea typeface="Times New Roman"/>
              </a:rPr>
              <a:t>financiamiento / no es una educación barata </a:t>
            </a:r>
          </a:p>
          <a:p>
            <a:pPr marL="342900" indent="-342900" algn="just">
              <a:buFont typeface="Arial" pitchFamily="34" charset="0"/>
              <a:buChar char="•"/>
            </a:pPr>
            <a:r>
              <a:rPr lang="es-ES" dirty="0" smtClean="0">
                <a:solidFill>
                  <a:srgbClr val="000000"/>
                </a:solidFill>
                <a:latin typeface="Arial"/>
                <a:ea typeface="Times New Roman"/>
              </a:rPr>
              <a:t>Estudios de costos en atención a la diversidad  </a:t>
            </a:r>
          </a:p>
          <a:p>
            <a:pPr marL="342900" indent="-342900" algn="just">
              <a:buFont typeface="Arial" pitchFamily="34" charset="0"/>
              <a:buChar char="•"/>
            </a:pPr>
            <a:r>
              <a:rPr lang="es-ES" dirty="0" smtClean="0">
                <a:solidFill>
                  <a:srgbClr val="000000"/>
                </a:solidFill>
                <a:latin typeface="Arial"/>
              </a:rPr>
              <a:t>Prioridad grupos que son vulnerados  Mujeres indígena, afro descendientes, joven en condiciones de encierro</a:t>
            </a:r>
          </a:p>
          <a:p>
            <a:pPr marL="342900" indent="-342900" algn="just">
              <a:buFont typeface="Arial" pitchFamily="34" charset="0"/>
              <a:buChar char="•"/>
            </a:pPr>
            <a:r>
              <a:rPr lang="es-ES" dirty="0" smtClean="0">
                <a:solidFill>
                  <a:srgbClr val="000000"/>
                </a:solidFill>
                <a:latin typeface="Arial"/>
              </a:rPr>
              <a:t>Formación docente </a:t>
            </a:r>
          </a:p>
          <a:p>
            <a:pPr marL="342900" indent="-342900" algn="just">
              <a:buFont typeface="Arial" pitchFamily="34" charset="0"/>
              <a:buChar char="•"/>
            </a:pPr>
            <a:r>
              <a:rPr lang="es-ES" dirty="0" smtClean="0">
                <a:solidFill>
                  <a:srgbClr val="000000"/>
                </a:solidFill>
                <a:latin typeface="Arial"/>
              </a:rPr>
              <a:t>Articulación inter  sectorial/ cooperación </a:t>
            </a:r>
          </a:p>
          <a:p>
            <a:pPr marL="342900" indent="-342900" algn="just">
              <a:buFont typeface="Arial" pitchFamily="34" charset="0"/>
              <a:buChar char="•"/>
            </a:pPr>
            <a:r>
              <a:rPr lang="es-ES" dirty="0" smtClean="0">
                <a:solidFill>
                  <a:srgbClr val="000000"/>
                </a:solidFill>
                <a:latin typeface="Arial"/>
              </a:rPr>
              <a:t>Valoración de la educación comunitaria</a:t>
            </a:r>
          </a:p>
          <a:p>
            <a:pPr marL="342900" indent="-342900" algn="just">
              <a:buFont typeface="Arial" pitchFamily="34" charset="0"/>
              <a:buChar char="•"/>
            </a:pPr>
            <a:r>
              <a:rPr lang="es-ES" dirty="0" smtClean="0">
                <a:solidFill>
                  <a:srgbClr val="000000"/>
                </a:solidFill>
                <a:latin typeface="Arial"/>
              </a:rPr>
              <a:t>Validación de aprendizajes </a:t>
            </a:r>
          </a:p>
          <a:p>
            <a:pPr marL="342900" indent="-342900" algn="just">
              <a:buFont typeface="Arial" pitchFamily="34" charset="0"/>
              <a:buChar char="•"/>
            </a:pPr>
            <a:r>
              <a:rPr lang="es-ES" dirty="0" smtClean="0">
                <a:solidFill>
                  <a:srgbClr val="000000"/>
                </a:solidFill>
                <a:latin typeface="Arial"/>
              </a:rPr>
              <a:t>Investigación acción</a:t>
            </a:r>
          </a:p>
          <a:p>
            <a:pPr marL="342900" indent="-342900" algn="just">
              <a:buFont typeface="Arial" pitchFamily="34" charset="0"/>
              <a:buChar char="•"/>
            </a:pPr>
            <a:r>
              <a:rPr lang="es-ES" dirty="0" smtClean="0">
                <a:solidFill>
                  <a:srgbClr val="000000"/>
                </a:solidFill>
                <a:latin typeface="Arial"/>
              </a:rPr>
              <a:t>Impulso </a:t>
            </a:r>
            <a:r>
              <a:rPr lang="es-ES" dirty="0">
                <a:solidFill>
                  <a:srgbClr val="000000"/>
                </a:solidFill>
                <a:latin typeface="Arial"/>
              </a:rPr>
              <a:t>a Enfoques: Educación a lo largo de la vida, educación </a:t>
            </a:r>
            <a:r>
              <a:rPr lang="es-ES" dirty="0" smtClean="0">
                <a:solidFill>
                  <a:srgbClr val="000000"/>
                </a:solidFill>
                <a:latin typeface="Arial"/>
              </a:rPr>
              <a:t>permanente,  Educación Popular y la rica pedagogía latinoamericana</a:t>
            </a:r>
          </a:p>
          <a:p>
            <a:pPr marL="342900" indent="-342900" algn="just">
              <a:buFont typeface="Arial" pitchFamily="34" charset="0"/>
              <a:buChar char="•"/>
            </a:pPr>
            <a:r>
              <a:rPr lang="es-ES" dirty="0" smtClean="0">
                <a:solidFill>
                  <a:srgbClr val="000000"/>
                </a:solidFill>
                <a:latin typeface="Arial"/>
              </a:rPr>
              <a:t>Recentrar la EPJA en los ministerios </a:t>
            </a:r>
            <a:endParaRPr lang="es-ES" dirty="0">
              <a:solidFill>
                <a:srgbClr val="000000"/>
              </a:solidFill>
              <a:latin typeface="Arial"/>
            </a:endParaRPr>
          </a:p>
          <a:p>
            <a:pPr marL="342900" indent="-342900" algn="just">
              <a:buFont typeface="Arial" pitchFamily="34" charset="0"/>
              <a:buChar char="•"/>
            </a:pPr>
            <a:endParaRPr lang="es-ES" dirty="0"/>
          </a:p>
        </p:txBody>
      </p:sp>
    </p:spTree>
    <p:extLst>
      <p:ext uri="{BB962C8B-B14F-4D97-AF65-F5344CB8AC3E}">
        <p14:creationId xmlns:p14="http://schemas.microsoft.com/office/powerpoint/2010/main" val="501438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CuadroTexto"/>
          <p:cNvSpPr txBox="1">
            <a:spLocks noChangeArrowheads="1"/>
          </p:cNvSpPr>
          <p:nvPr/>
        </p:nvSpPr>
        <p:spPr bwMode="auto">
          <a:xfrm>
            <a:off x="4214240" y="1224186"/>
            <a:ext cx="464400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just" eaLnBrk="1" hangingPunct="1"/>
            <a:r>
              <a:rPr lang="es-ES" sz="3600" dirty="0" smtClean="0">
                <a:latin typeface="+mn-lt"/>
              </a:rPr>
              <a:t>Que </a:t>
            </a:r>
            <a:r>
              <a:rPr lang="es-ES" sz="3600" dirty="0">
                <a:latin typeface="+mn-lt"/>
              </a:rPr>
              <a:t>aporte desde una posición ética, por una sociedad más </a:t>
            </a:r>
            <a:r>
              <a:rPr lang="es-ES" sz="3600" dirty="0" smtClean="0">
                <a:latin typeface="+mn-lt"/>
              </a:rPr>
              <a:t>justa, intercultural y </a:t>
            </a:r>
            <a:r>
              <a:rPr lang="es-ES" sz="3600" dirty="0">
                <a:latin typeface="+mn-lt"/>
              </a:rPr>
              <a:t>democrática. </a:t>
            </a:r>
          </a:p>
          <a:p>
            <a:pPr algn="just" eaLnBrk="1" hangingPunct="1"/>
            <a:r>
              <a:rPr lang="es-ES" sz="3600" dirty="0" smtClean="0">
                <a:latin typeface="+mn-lt"/>
              </a:rPr>
              <a:t>Hacia la transformación de nuestras sociedades. </a:t>
            </a:r>
            <a:endParaRPr lang="es-ES" sz="3600" dirty="0">
              <a:latin typeface="+mn-lt"/>
            </a:endParaRPr>
          </a:p>
        </p:txBody>
      </p:sp>
      <p:pic>
        <p:nvPicPr>
          <p:cNvPr id="19459" name="Picture 5" descr="D:\Power fotos\Asamblea CEAAL 2008 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463"/>
            <a:ext cx="392392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logo CEAAL (10-jun-05) -arte 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692150"/>
            <a:ext cx="24003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58847"/>
            <a:ext cx="8856984" cy="4832092"/>
          </a:xfrm>
          <a:prstGeom prst="rect">
            <a:avLst/>
          </a:prstGeom>
        </p:spPr>
        <p:txBody>
          <a:bodyPr wrap="square">
            <a:spAutoFit/>
          </a:bodyPr>
          <a:lstStyle/>
          <a:p>
            <a:pPr marL="342900" lvl="0" indent="-342900" algn="just">
              <a:spcAft>
                <a:spcPts val="0"/>
              </a:spcAft>
              <a:buFont typeface="Arial" pitchFamily="34" charset="0"/>
              <a:buChar char="•"/>
              <a:tabLst>
                <a:tab pos="457200" algn="l"/>
              </a:tabLst>
            </a:pPr>
            <a:r>
              <a:rPr lang="es-ES" sz="2800" dirty="0" smtClean="0">
                <a:effectLst/>
                <a:latin typeface="+mn-lt"/>
                <a:ea typeface="Times New Roman"/>
                <a:cs typeface="Arial"/>
              </a:rPr>
              <a:t>Crisis financiera, alimenticia y económica de alcance mundial, que agudiza las brechas sociales, la pobreza, la exclusión, como consecuencia de las políticas “anti crisis” que los Estados vienen implementando para salvar  un modelo económico neoliberal y político que se demuestra insostenible. El empleo, la salud, la educación pública de millones de personas pobres, son derechos ausentes en las políticas públicas y no son prioritarias para la mayoría de gobiernos neoliberales de la región.</a:t>
            </a:r>
            <a:endParaRPr lang="es-ES" sz="2800" dirty="0" smtClean="0">
              <a:effectLst/>
              <a:latin typeface="+mn-lt"/>
              <a:ea typeface="Times New Roman"/>
            </a:endParaRPr>
          </a:p>
          <a:p>
            <a:pPr algn="just">
              <a:spcAft>
                <a:spcPts val="0"/>
              </a:spcAft>
            </a:pPr>
            <a:r>
              <a:rPr lang="es-ES" sz="2800" dirty="0" smtClean="0">
                <a:effectLst/>
                <a:latin typeface="+mn-lt"/>
                <a:ea typeface="Times New Roman"/>
                <a:cs typeface="Arial"/>
              </a:rPr>
              <a:t> </a:t>
            </a:r>
            <a:endParaRPr lang="es-ES" sz="2800" dirty="0">
              <a:effectLst/>
              <a:latin typeface="+mn-lt"/>
              <a:ea typeface="Times New Roman"/>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583162"/>
            <a:ext cx="27336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844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0" y="646856"/>
            <a:ext cx="9144000" cy="7232749"/>
          </a:xfrm>
          <a:prstGeom prst="rect">
            <a:avLst/>
          </a:prstGeom>
          <a:noFill/>
          <a:ln w="9525">
            <a:noFill/>
            <a:miter lim="800000"/>
            <a:headEnd/>
            <a:tailEnd/>
          </a:ln>
        </p:spPr>
        <p:txBody>
          <a:bodyPr anchor="ctr">
            <a:spAutoFit/>
          </a:bodyPr>
          <a:lstStyle/>
          <a:p>
            <a:pPr algn="just" eaLnBrk="0" hangingPunct="0">
              <a:defRPr/>
            </a:pPr>
            <a:r>
              <a:rPr lang="es-ES" sz="2800" dirty="0" smtClean="0">
                <a:effectLst>
                  <a:outerShdw blurRad="38100" dist="38100" dir="2700000" algn="tl">
                    <a:srgbClr val="000000">
                      <a:alpha val="43137"/>
                    </a:srgbClr>
                  </a:outerShdw>
                </a:effectLst>
                <a:latin typeface="Calibri" pitchFamily="34" charset="0"/>
                <a:cs typeface="Calibri" pitchFamily="34" charset="0"/>
              </a:rPr>
              <a:t>Impuesto </a:t>
            </a:r>
            <a:r>
              <a:rPr lang="es-ES" sz="2800" dirty="0">
                <a:effectLst>
                  <a:outerShdw blurRad="38100" dist="38100" dir="2700000" algn="tl">
                    <a:srgbClr val="000000">
                      <a:alpha val="43137"/>
                    </a:srgbClr>
                  </a:outerShdw>
                </a:effectLst>
                <a:latin typeface="Calibri" pitchFamily="34" charset="0"/>
                <a:cs typeface="Calibri" pitchFamily="34" charset="0"/>
              </a:rPr>
              <a:t>un paradigma de sociedad y vida </a:t>
            </a:r>
          </a:p>
          <a:p>
            <a:pPr algn="just" eaLnBrk="0" hangingPunct="0">
              <a:defRPr/>
            </a:pPr>
            <a:r>
              <a:rPr lang="es-ES" sz="2800" dirty="0" smtClean="0">
                <a:effectLst>
                  <a:outerShdw blurRad="38100" dist="38100" dir="2700000" algn="tl">
                    <a:srgbClr val="000000">
                      <a:alpha val="43137"/>
                    </a:srgbClr>
                  </a:outerShdw>
                </a:effectLst>
                <a:latin typeface="Calibri" pitchFamily="34" charset="0"/>
                <a:cs typeface="Calibri" pitchFamily="34" charset="0"/>
              </a:rPr>
              <a:t>Regida </a:t>
            </a:r>
            <a:r>
              <a:rPr lang="es-ES" sz="2800" dirty="0">
                <a:effectLst>
                  <a:outerShdw blurRad="38100" dist="38100" dir="2700000" algn="tl">
                    <a:srgbClr val="000000">
                      <a:alpha val="43137"/>
                    </a:srgbClr>
                  </a:outerShdw>
                </a:effectLst>
                <a:latin typeface="Calibri" pitchFamily="34" charset="0"/>
                <a:cs typeface="Calibri" pitchFamily="34" charset="0"/>
              </a:rPr>
              <a:t>por el mercado</a:t>
            </a:r>
          </a:p>
          <a:p>
            <a:pPr algn="just" eaLnBrk="0" hangingPunct="0">
              <a:defRPr/>
            </a:pPr>
            <a:r>
              <a:rPr lang="es-ES" sz="2800" dirty="0">
                <a:effectLst>
                  <a:outerShdw blurRad="38100" dist="38100" dir="2700000" algn="tl">
                    <a:srgbClr val="000000">
                      <a:alpha val="43137"/>
                    </a:srgbClr>
                  </a:outerShdw>
                </a:effectLst>
                <a:latin typeface="Calibri" pitchFamily="34" charset="0"/>
                <a:cs typeface="Calibri" pitchFamily="34" charset="0"/>
              </a:rPr>
              <a:t>Actores sociales =consumidores   </a:t>
            </a:r>
          </a:p>
          <a:p>
            <a:pPr algn="just" eaLnBrk="0" hangingPunct="0">
              <a:defRPr/>
            </a:pPr>
            <a:r>
              <a:rPr lang="es-PE" sz="2800" dirty="0" smtClean="0">
                <a:effectLst>
                  <a:outerShdw blurRad="38100" dist="38100" dir="2700000" algn="tl">
                    <a:srgbClr val="000000">
                      <a:alpha val="43137"/>
                    </a:srgbClr>
                  </a:outerShdw>
                </a:effectLst>
                <a:latin typeface="Calibri" pitchFamily="34" charset="0"/>
                <a:cs typeface="Calibri" pitchFamily="34" charset="0"/>
              </a:rPr>
              <a:t>AL </a:t>
            </a:r>
            <a:r>
              <a:rPr lang="es-PE" sz="2800" dirty="0">
                <a:effectLst>
                  <a:outerShdw blurRad="38100" dist="38100" dir="2700000" algn="tl">
                    <a:srgbClr val="000000">
                      <a:alpha val="43137"/>
                    </a:srgbClr>
                  </a:outerShdw>
                </a:effectLst>
                <a:latin typeface="Calibri" pitchFamily="34" charset="0"/>
                <a:cs typeface="Calibri" pitchFamily="34" charset="0"/>
              </a:rPr>
              <a:t>los ricos aumentan su riqueza en un 20.04% </a:t>
            </a:r>
          </a:p>
          <a:p>
            <a:pPr algn="just" eaLnBrk="0" hangingPunct="0">
              <a:defRPr/>
            </a:pPr>
            <a:endParaRPr lang="es-ES" sz="2800" dirty="0">
              <a:effectLst>
                <a:outerShdw blurRad="38100" dist="38100" dir="2700000" algn="tl">
                  <a:srgbClr val="000000">
                    <a:alpha val="43137"/>
                  </a:srgbClr>
                </a:outerShdw>
              </a:effectLst>
              <a:latin typeface="Calibri" pitchFamily="34" charset="0"/>
              <a:cs typeface="Calibri" pitchFamily="34" charset="0"/>
            </a:endParaRPr>
          </a:p>
          <a:p>
            <a:pPr algn="just" eaLnBrk="0" hangingPunct="0">
              <a:defRPr/>
            </a:pPr>
            <a:r>
              <a:rPr lang="es-ES" sz="2800" dirty="0">
                <a:effectLst>
                  <a:outerShdw blurRad="38100" dist="38100" dir="2700000" algn="tl">
                    <a:srgbClr val="000000">
                      <a:alpha val="43137"/>
                    </a:srgbClr>
                  </a:outerShdw>
                </a:effectLst>
                <a:latin typeface="Calibri" pitchFamily="34" charset="0"/>
                <a:cs typeface="Calibri" pitchFamily="34" charset="0"/>
              </a:rPr>
              <a:t>Educación</a:t>
            </a:r>
          </a:p>
          <a:p>
            <a:pPr algn="just" eaLnBrk="0" hangingPunct="0">
              <a:defRPr/>
            </a:pPr>
            <a:r>
              <a:rPr lang="es-ES" sz="2800" dirty="0">
                <a:effectLst>
                  <a:outerShdw blurRad="38100" dist="38100" dir="2700000" algn="tl">
                    <a:srgbClr val="000000">
                      <a:alpha val="43137"/>
                    </a:srgbClr>
                  </a:outerShdw>
                </a:effectLst>
                <a:latin typeface="Calibri" pitchFamily="34" charset="0"/>
                <a:cs typeface="Calibri" pitchFamily="34" charset="0"/>
              </a:rPr>
              <a:t>Dirigida a articular economía y </a:t>
            </a:r>
            <a:r>
              <a:rPr lang="es-ES" sz="2800" dirty="0" smtClean="0">
                <a:effectLst>
                  <a:outerShdw blurRad="38100" dist="38100" dir="2700000" algn="tl">
                    <a:srgbClr val="000000">
                      <a:alpha val="43137"/>
                    </a:srgbClr>
                  </a:outerShdw>
                </a:effectLst>
                <a:latin typeface="Calibri" pitchFamily="34" charset="0"/>
                <a:cs typeface="Calibri" pitchFamily="34" charset="0"/>
              </a:rPr>
              <a:t>un tipo </a:t>
            </a:r>
          </a:p>
          <a:p>
            <a:pPr algn="just" eaLnBrk="0" hangingPunct="0">
              <a:defRPr/>
            </a:pPr>
            <a:r>
              <a:rPr lang="es-ES" sz="2800" dirty="0" smtClean="0">
                <a:effectLst>
                  <a:outerShdw blurRad="38100" dist="38100" dir="2700000" algn="tl">
                    <a:srgbClr val="000000">
                      <a:alpha val="43137"/>
                    </a:srgbClr>
                  </a:outerShdw>
                </a:effectLst>
                <a:latin typeface="Calibri" pitchFamily="34" charset="0"/>
                <a:cs typeface="Calibri" pitchFamily="34" charset="0"/>
              </a:rPr>
              <a:t>de desarrollo</a:t>
            </a:r>
            <a:endParaRPr lang="es-ES" sz="2800" dirty="0">
              <a:effectLst>
                <a:outerShdw blurRad="38100" dist="38100" dir="2700000" algn="tl">
                  <a:srgbClr val="000000">
                    <a:alpha val="43137"/>
                  </a:srgbClr>
                </a:outerShdw>
              </a:effectLst>
              <a:latin typeface="Calibri" pitchFamily="34" charset="0"/>
              <a:cs typeface="Calibri" pitchFamily="34" charset="0"/>
            </a:endParaRPr>
          </a:p>
          <a:p>
            <a:pPr algn="just" eaLnBrk="0" hangingPunct="0">
              <a:defRPr/>
            </a:pPr>
            <a:r>
              <a:rPr lang="es-ES" sz="2800" dirty="0">
                <a:effectLst>
                  <a:outerShdw blurRad="38100" dist="38100" dir="2700000" algn="tl">
                    <a:srgbClr val="000000">
                      <a:alpha val="43137"/>
                    </a:srgbClr>
                  </a:outerShdw>
                </a:effectLst>
                <a:latin typeface="Calibri" pitchFamily="34" charset="0"/>
                <a:cs typeface="Calibri" pitchFamily="34" charset="0"/>
              </a:rPr>
              <a:t>Exclusión. </a:t>
            </a:r>
          </a:p>
          <a:p>
            <a:pPr lvl="0" algn="just" eaLnBrk="0" hangingPunct="0">
              <a:defRPr/>
            </a:pPr>
            <a:r>
              <a:rPr lang="es-PE" sz="2800" dirty="0">
                <a:solidFill>
                  <a:prstClr val="black"/>
                </a:solidFill>
                <a:effectLst>
                  <a:outerShdw blurRad="38100" dist="38100" dir="2700000" algn="tl">
                    <a:srgbClr val="000000">
                      <a:alpha val="43137"/>
                    </a:srgbClr>
                  </a:outerShdw>
                </a:effectLst>
                <a:latin typeface="Calibri" pitchFamily="34" charset="0"/>
                <a:cs typeface="Calibri" pitchFamily="34" charset="0"/>
              </a:rPr>
              <a:t>Reproduce  desigualdades        </a:t>
            </a:r>
            <a:endParaRPr lang="es-ES" sz="2800" dirty="0">
              <a:solidFill>
                <a:prstClr val="black"/>
              </a:solidFill>
              <a:effectLst>
                <a:outerShdw blurRad="38100" dist="38100" dir="2700000" algn="tl">
                  <a:srgbClr val="000000">
                    <a:alpha val="43137"/>
                  </a:srgbClr>
                </a:outerShdw>
              </a:effectLst>
              <a:latin typeface="Calibri" pitchFamily="34" charset="0"/>
              <a:cs typeface="Calibri" pitchFamily="34" charset="0"/>
            </a:endParaRPr>
          </a:p>
          <a:p>
            <a:pPr algn="just" eaLnBrk="0" hangingPunct="0">
              <a:defRPr/>
            </a:pPr>
            <a:r>
              <a:rPr lang="es-ES" sz="2800" dirty="0" smtClean="0">
                <a:effectLst>
                  <a:outerShdw blurRad="38100" dist="38100" dir="2700000" algn="tl">
                    <a:srgbClr val="000000">
                      <a:alpha val="43137"/>
                    </a:srgbClr>
                  </a:outerShdw>
                </a:effectLst>
                <a:latin typeface="Calibri" pitchFamily="34" charset="0"/>
                <a:cs typeface="Calibri" pitchFamily="34" charset="0"/>
              </a:rPr>
              <a:t>No </a:t>
            </a:r>
            <a:r>
              <a:rPr lang="es-ES" sz="2800" dirty="0">
                <a:effectLst>
                  <a:outerShdw blurRad="38100" dist="38100" dir="2700000" algn="tl">
                    <a:srgbClr val="000000">
                      <a:alpha val="43137"/>
                    </a:srgbClr>
                  </a:outerShdw>
                </a:effectLst>
                <a:latin typeface="Calibri" pitchFamily="34" charset="0"/>
                <a:cs typeface="Calibri" pitchFamily="34" charset="0"/>
              </a:rPr>
              <a:t>un </a:t>
            </a:r>
            <a:r>
              <a:rPr lang="es-PE" sz="2800" dirty="0">
                <a:effectLst>
                  <a:outerShdw blurRad="38100" dist="38100" dir="2700000" algn="tl">
                    <a:srgbClr val="000000">
                      <a:alpha val="43137"/>
                    </a:srgbClr>
                  </a:outerShdw>
                </a:effectLst>
                <a:latin typeface="Calibri" pitchFamily="34" charset="0"/>
                <a:cs typeface="Calibri" pitchFamily="34" charset="0"/>
              </a:rPr>
              <a:t>bien social, ni derecho humano </a:t>
            </a:r>
          </a:p>
          <a:p>
            <a:pPr algn="just" eaLnBrk="0" hangingPunct="0">
              <a:defRPr/>
            </a:pPr>
            <a:endParaRPr lang="es-ES" dirty="0">
              <a:solidFill>
                <a:srgbClr val="FFC000"/>
              </a:solidFill>
              <a:effectLst>
                <a:outerShdw blurRad="38100" dist="38100" dir="2700000" algn="tl">
                  <a:srgbClr val="000000">
                    <a:alpha val="43137"/>
                  </a:srgbClr>
                </a:outerShdw>
              </a:effectLst>
              <a:latin typeface="Calibri" pitchFamily="34" charset="0"/>
              <a:cs typeface="Calibri" pitchFamily="34" charset="0"/>
            </a:endParaRPr>
          </a:p>
          <a:p>
            <a:pPr algn="just" eaLnBrk="0" hangingPunct="0">
              <a:defRPr/>
            </a:pPr>
            <a:endParaRPr lang="es-ES" dirty="0">
              <a:solidFill>
                <a:srgbClr val="FFC000"/>
              </a:solidFill>
              <a:latin typeface="Arial Narrow" pitchFamily="34" charset="0"/>
            </a:endParaRPr>
          </a:p>
          <a:p>
            <a:pPr>
              <a:defRPr/>
            </a:pPr>
            <a:r>
              <a:rPr lang="es-PE" dirty="0"/>
              <a:t> </a:t>
            </a:r>
            <a:endParaRPr lang="es-ES" dirty="0"/>
          </a:p>
          <a:p>
            <a:pPr algn="just" eaLnBrk="0" hangingPunct="0">
              <a:defRPr/>
            </a:pPr>
            <a:r>
              <a:rPr lang="en-US" dirty="0">
                <a:solidFill>
                  <a:srgbClr val="FFC000"/>
                </a:solidFill>
                <a:latin typeface="Arial Narrow" pitchFamily="34" charset="0"/>
                <a:cs typeface="Times New Roman" pitchFamily="18" charset="0"/>
              </a:rPr>
              <a:t> </a:t>
            </a:r>
            <a:endParaRPr lang="es-ES" dirty="0">
              <a:solidFill>
                <a:srgbClr val="FFC000"/>
              </a:solidFill>
              <a:latin typeface="Arial Narrow" pitchFamily="34" charset="0"/>
              <a:cs typeface="Times New Roman" pitchFamily="18" charset="0"/>
            </a:endParaRPr>
          </a:p>
          <a:p>
            <a:pPr algn="just" eaLnBrk="0" hangingPunct="0">
              <a:defRPr/>
            </a:pPr>
            <a:endParaRPr lang="en-US" dirty="0">
              <a:cs typeface="Times New Roman" pitchFamily="18" charset="0"/>
            </a:endParaRPr>
          </a:p>
          <a:p>
            <a:pPr algn="just" eaLnBrk="0" hangingPunct="0">
              <a:defRPr/>
            </a:pPr>
            <a:endParaRPr lang="en-US" sz="1800" dirty="0">
              <a:latin typeface="Arial Narrow" pitchFamily="34" charset="0"/>
              <a:cs typeface="Times New Roman" pitchFamily="18" charset="0"/>
            </a:endParaRPr>
          </a:p>
          <a:p>
            <a:pPr algn="just" eaLnBrk="0" hangingPunct="0">
              <a:defRPr/>
            </a:pPr>
            <a:endParaRPr lang="en-US" sz="1800" dirty="0">
              <a:latin typeface="Arial Narrow" pitchFamily="34" charset="0"/>
              <a:cs typeface="Times New Roman" pitchFamily="18" charset="0"/>
            </a:endParaRPr>
          </a:p>
        </p:txBody>
      </p:sp>
      <p:pic>
        <p:nvPicPr>
          <p:cNvPr id="2" name="3 Imagen" descr="El andino total.jpg"/>
          <p:cNvPicPr>
            <a:picLocks noChangeAspect="1"/>
          </p:cNvPicPr>
          <p:nvPr/>
        </p:nvPicPr>
        <p:blipFill>
          <a:blip r:embed="rId2" cstate="print">
            <a:extLst>
              <a:ext uri="{28A0092B-C50C-407E-A947-70E740481C1C}">
                <a14:useLocalDpi xmlns:a14="http://schemas.microsoft.com/office/drawing/2010/main" val="0"/>
              </a:ext>
            </a:extLst>
          </a:blip>
          <a:srcRect l="16936" t="27950"/>
          <a:stretch>
            <a:fillRect/>
          </a:stretch>
        </p:blipFill>
        <p:spPr bwMode="auto">
          <a:xfrm>
            <a:off x="6372225" y="2997200"/>
            <a:ext cx="2771775"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reportealdia.com.ar/wp-content/uploads/2011/08/protesta-estudiantes-chilen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8" y="-1"/>
            <a:ext cx="4113684" cy="4032869"/>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http://t1.gstatic.com/images?q=tbn:ANd9GcRMgNiKyMM05GGDSEaIMfpdaL4Ay8ebSwEanTmZDEQKwY2FJe8l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0"/>
            <a:ext cx="2232249" cy="4032868"/>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http://t1.gstatic.com/images?q=tbn:ANd9GcTnlObVgJovC7wiTqUQcPCMQh03EaP6ZIIQ4EtyrJ6rEX3h-bE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032868"/>
            <a:ext cx="288032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https://lh4.googleusercontent.com/-IWle1IF_DfY/TXjXhq71u1I/AAAAAAAAA3s/CM6biqfTub8/s400/DSC03296.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6" y="4032869"/>
            <a:ext cx="3439344" cy="285750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372201" y="908720"/>
            <a:ext cx="2771799" cy="5949280"/>
          </a:xfrm>
          <a:prstGeom prst="rect">
            <a:avLst/>
          </a:prstGeom>
          <a:noFill/>
        </p:spPr>
        <p:txBody>
          <a:bodyPr wrap="square" rtlCol="0">
            <a:spAutoFit/>
          </a:bodyPr>
          <a:lstStyle/>
          <a:p>
            <a:endParaRPr lang="es-ES" dirty="0"/>
          </a:p>
        </p:txBody>
      </p:sp>
      <p:sp>
        <p:nvSpPr>
          <p:cNvPr id="3" name="2 Rectángulo redondeado"/>
          <p:cNvSpPr/>
          <p:nvPr/>
        </p:nvSpPr>
        <p:spPr>
          <a:xfrm>
            <a:off x="6372201" y="0"/>
            <a:ext cx="2771799"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rPr>
              <a:t>LOS PUEBLOS LUCHAN POR OTRO MUNDO POSIBLE </a:t>
            </a:r>
            <a:endParaRPr lang="es-ES" sz="3600" dirty="0">
              <a:solidFill>
                <a:schemeClr val="tx1"/>
              </a:solidFill>
            </a:endParaRPr>
          </a:p>
        </p:txBody>
      </p:sp>
    </p:spTree>
    <p:extLst>
      <p:ext uri="{BB962C8B-B14F-4D97-AF65-F5344CB8AC3E}">
        <p14:creationId xmlns:p14="http://schemas.microsoft.com/office/powerpoint/2010/main" val="3306426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132856"/>
            <a:ext cx="345638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683568" y="1052734"/>
            <a:ext cx="2166950" cy="1806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C00000"/>
                </a:solidFill>
              </a:rPr>
              <a:t>MIRADA  ETICA</a:t>
            </a:r>
          </a:p>
        </p:txBody>
      </p:sp>
      <p:pic>
        <p:nvPicPr>
          <p:cNvPr id="4506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676" y="1052735"/>
            <a:ext cx="2210310" cy="185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14" y="4469813"/>
            <a:ext cx="2184361" cy="183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518781"/>
            <a:ext cx="2178819" cy="18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Elipse"/>
          <p:cNvSpPr/>
          <p:nvPr/>
        </p:nvSpPr>
        <p:spPr>
          <a:xfrm>
            <a:off x="3608090" y="2857624"/>
            <a:ext cx="139558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4000" dirty="0">
                <a:solidFill>
                  <a:srgbClr val="C00000"/>
                </a:solidFill>
              </a:rPr>
              <a:t>EP</a:t>
            </a:r>
          </a:p>
        </p:txBody>
      </p:sp>
      <p:sp>
        <p:nvSpPr>
          <p:cNvPr id="4" name="3 CuadroTexto"/>
          <p:cNvSpPr txBox="1"/>
          <p:nvPr/>
        </p:nvSpPr>
        <p:spPr>
          <a:xfrm>
            <a:off x="6503254" y="1306254"/>
            <a:ext cx="2132731" cy="954107"/>
          </a:xfrm>
          <a:prstGeom prst="rect">
            <a:avLst/>
          </a:prstGeom>
          <a:noFill/>
        </p:spPr>
        <p:txBody>
          <a:bodyPr wrap="square" rtlCol="0">
            <a:spAutoFit/>
          </a:bodyPr>
          <a:lstStyle/>
          <a:p>
            <a:r>
              <a:rPr lang="es-ES" sz="2800" dirty="0">
                <a:solidFill>
                  <a:srgbClr val="C00000"/>
                </a:solidFill>
                <a:latin typeface="Corbel"/>
              </a:rPr>
              <a:t>MIRADA POLÍTICA</a:t>
            </a:r>
          </a:p>
        </p:txBody>
      </p:sp>
      <p:sp>
        <p:nvSpPr>
          <p:cNvPr id="5" name="4 CuadroTexto"/>
          <p:cNvSpPr txBox="1"/>
          <p:nvPr/>
        </p:nvSpPr>
        <p:spPr>
          <a:xfrm>
            <a:off x="112068" y="4911096"/>
            <a:ext cx="2616409" cy="954107"/>
          </a:xfrm>
          <a:prstGeom prst="rect">
            <a:avLst/>
          </a:prstGeom>
          <a:noFill/>
        </p:spPr>
        <p:txBody>
          <a:bodyPr wrap="square" rtlCol="0">
            <a:spAutoFit/>
          </a:bodyPr>
          <a:lstStyle/>
          <a:p>
            <a:r>
              <a:rPr lang="es-ES" sz="2800" dirty="0">
                <a:solidFill>
                  <a:srgbClr val="C00000"/>
                </a:solidFill>
                <a:latin typeface="Corbel"/>
              </a:rPr>
              <a:t>MIRADA PEDAGÓGICA </a:t>
            </a:r>
          </a:p>
        </p:txBody>
      </p:sp>
      <p:sp>
        <p:nvSpPr>
          <p:cNvPr id="7" name="6 CuadroTexto"/>
          <p:cNvSpPr txBox="1"/>
          <p:nvPr/>
        </p:nvSpPr>
        <p:spPr>
          <a:xfrm>
            <a:off x="6778328" y="4895133"/>
            <a:ext cx="2132731" cy="954107"/>
          </a:xfrm>
          <a:prstGeom prst="rect">
            <a:avLst/>
          </a:prstGeom>
          <a:noFill/>
        </p:spPr>
        <p:txBody>
          <a:bodyPr wrap="square" rtlCol="0">
            <a:spAutoFit/>
          </a:bodyPr>
          <a:lstStyle/>
          <a:p>
            <a:r>
              <a:rPr lang="es-ES" sz="2800" dirty="0">
                <a:solidFill>
                  <a:srgbClr val="C00000"/>
                </a:solidFill>
                <a:latin typeface="Corbel"/>
              </a:rPr>
              <a:t>LOS SENTIDOS </a:t>
            </a:r>
          </a:p>
        </p:txBody>
      </p:sp>
      <p:cxnSp>
        <p:nvCxnSpPr>
          <p:cNvPr id="11" name="10 Conector recto de flecha"/>
          <p:cNvCxnSpPr/>
          <p:nvPr/>
        </p:nvCxnSpPr>
        <p:spPr>
          <a:xfrm>
            <a:off x="2850518" y="1783307"/>
            <a:ext cx="3233650"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4507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5350767"/>
            <a:ext cx="3395663"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12 Conector recto de flecha"/>
          <p:cNvCxnSpPr/>
          <p:nvPr/>
        </p:nvCxnSpPr>
        <p:spPr>
          <a:xfrm>
            <a:off x="7595440" y="3144490"/>
            <a:ext cx="0" cy="107352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45072"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2625" y="2836863"/>
            <a:ext cx="15875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7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0960" y="2989263"/>
            <a:ext cx="15875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968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D:\PIA OEI\Fotos Luz JaelZApata\ALFABETIZACION  Y ASISTENCIA TECNICA OEI  -COLOMBIA (21)_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94" t="1" r="14662" b="1"/>
          <a:stretch/>
        </p:blipFill>
        <p:spPr bwMode="auto">
          <a:xfrm>
            <a:off x="-322" y="0"/>
            <a:ext cx="3852242"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654596026"/>
              </p:ext>
            </p:extLst>
          </p:nvPr>
        </p:nvGraphicFramePr>
        <p:xfrm>
          <a:off x="3779913" y="0"/>
          <a:ext cx="5364088" cy="6858000"/>
        </p:xfrm>
        <a:graphic>
          <a:graphicData uri="http://schemas.openxmlformats.org/drawingml/2006/table">
            <a:tbl>
              <a:tblPr firstRow="1" bandRow="1">
                <a:tableStyleId>{5C22544A-7EE6-4342-B048-85BDC9FD1C3A}</a:tableStyleId>
              </a:tblPr>
              <a:tblGrid>
                <a:gridCol w="5364088"/>
              </a:tblGrid>
              <a:tr h="6858000">
                <a:tc>
                  <a:txBody>
                    <a:bodyPr/>
                    <a:lstStyle/>
                    <a:p>
                      <a:pPr algn="ctr"/>
                      <a:r>
                        <a:rPr lang="es-ES" sz="2800" u="none" dirty="0" smtClean="0">
                          <a:solidFill>
                            <a:schemeClr val="tx2">
                              <a:lumMod val="10000"/>
                            </a:schemeClr>
                          </a:solidFill>
                          <a:latin typeface="+mn-lt"/>
                        </a:rPr>
                        <a:t>LOS ROSTROS DE LA EPJA EN AL/ LA LUPA ETICA</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s-ES" sz="2800" b="1" kern="1200" dirty="0" smtClean="0">
                        <a:solidFill>
                          <a:schemeClr val="tx2">
                            <a:lumMod val="10000"/>
                          </a:schemeClr>
                        </a:solidFill>
                        <a:latin typeface="Arial Narrow"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s-ES" sz="2800" b="1" kern="1200" dirty="0" smtClean="0">
                        <a:solidFill>
                          <a:schemeClr val="tx2">
                            <a:lumMod val="10000"/>
                          </a:schemeClr>
                        </a:solidFill>
                        <a:latin typeface="Arial Narrow"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ES" sz="2800" b="1" kern="1200" dirty="0" smtClean="0">
                          <a:solidFill>
                            <a:schemeClr val="tx2">
                              <a:lumMod val="10000"/>
                            </a:schemeClr>
                          </a:solidFill>
                          <a:latin typeface="Arial Narrow" pitchFamily="34" charset="0"/>
                          <a:ea typeface="+mn-ea"/>
                          <a:cs typeface="+mn-cs"/>
                        </a:rPr>
                        <a:t>   </a:t>
                      </a:r>
                    </a:p>
                    <a:p>
                      <a:endParaRPr lang="es-ES" sz="2400" dirty="0">
                        <a:solidFill>
                          <a:schemeClr val="accent6">
                            <a:lumMod val="50000"/>
                          </a:schemeClr>
                        </a:solidFill>
                        <a:latin typeface="+mn-lt"/>
                      </a:endParaRPr>
                    </a:p>
                  </a:txBody>
                  <a:tcPr marL="91454" marR="91454">
                    <a:solidFill>
                      <a:srgbClr val="FFC000"/>
                    </a:solidFill>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980728"/>
            <a:ext cx="4292600"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38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332" y="0"/>
            <a:ext cx="5817468" cy="6001643"/>
          </a:xfrm>
          <a:prstGeom prst="rect">
            <a:avLst/>
          </a:prstGeom>
        </p:spPr>
        <p:txBody>
          <a:bodyPr wrap="square">
            <a:spAutoFit/>
          </a:bodyPr>
          <a:lstStyle/>
          <a:p>
            <a:r>
              <a:rPr lang="es-ES" sz="3200" dirty="0">
                <a:solidFill>
                  <a:srgbClr val="92D050"/>
                </a:solidFill>
                <a:latin typeface="Corbel"/>
              </a:rPr>
              <a:t>LO ÉTICO</a:t>
            </a:r>
          </a:p>
          <a:p>
            <a:endParaRPr lang="es-ES" sz="3200" dirty="0">
              <a:solidFill>
                <a:srgbClr val="92D050"/>
              </a:solidFill>
              <a:latin typeface="Corbel"/>
            </a:endParaRPr>
          </a:p>
          <a:p>
            <a:pPr marL="457200" indent="-457200" algn="l">
              <a:buFont typeface="Arial" pitchFamily="34" charset="0"/>
              <a:buChar char="•"/>
            </a:pPr>
            <a:r>
              <a:rPr lang="es-ES" sz="3200" dirty="0" smtClean="0">
                <a:latin typeface="Corbel"/>
              </a:rPr>
              <a:t>Hay que dar respuesta a la crisis </a:t>
            </a:r>
          </a:p>
          <a:p>
            <a:pPr marL="457200" indent="-457200" algn="l">
              <a:buFont typeface="Arial" pitchFamily="34" charset="0"/>
              <a:buChar char="•"/>
            </a:pPr>
            <a:r>
              <a:rPr lang="es-ES" sz="3200" dirty="0" smtClean="0">
                <a:latin typeface="Corbel"/>
              </a:rPr>
              <a:t>Los </a:t>
            </a:r>
            <a:r>
              <a:rPr lang="es-ES" sz="3200" dirty="0">
                <a:latin typeface="Corbel"/>
              </a:rPr>
              <a:t>DESCA  son  vulnerados </a:t>
            </a:r>
          </a:p>
          <a:p>
            <a:pPr marL="457200" indent="-457200" algn="l">
              <a:buFont typeface="Arial" pitchFamily="34" charset="0"/>
              <a:buChar char="•"/>
            </a:pPr>
            <a:r>
              <a:rPr lang="es-ES" sz="3200" dirty="0" smtClean="0">
                <a:latin typeface="Corbel"/>
              </a:rPr>
              <a:t>Freire</a:t>
            </a:r>
            <a:r>
              <a:rPr lang="es-ES" sz="3200" dirty="0">
                <a:latin typeface="Corbel"/>
              </a:rPr>
              <a:t>:  En la post modernidad </a:t>
            </a:r>
          </a:p>
          <a:p>
            <a:pPr lvl="1" algn="l"/>
            <a:r>
              <a:rPr lang="es-ES" sz="3200" dirty="0">
                <a:latin typeface="Corbel"/>
              </a:rPr>
              <a:t>insisten en convencernos que nada </a:t>
            </a:r>
          </a:p>
          <a:p>
            <a:pPr lvl="1" algn="l"/>
            <a:r>
              <a:rPr lang="es-ES" sz="3200" dirty="0">
                <a:latin typeface="Corbel"/>
              </a:rPr>
              <a:t>podemos hacer frente a la realidad.</a:t>
            </a:r>
          </a:p>
          <a:p>
            <a:pPr marL="457200" indent="-457200" algn="l">
              <a:buFont typeface="Arial" pitchFamily="34" charset="0"/>
              <a:buChar char="•"/>
            </a:pPr>
            <a:r>
              <a:rPr lang="es-ES" sz="3200" dirty="0">
                <a:latin typeface="Corbel"/>
              </a:rPr>
              <a:t>Mantener viva la esperanza </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933056"/>
            <a:ext cx="2858988"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695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94" y="0"/>
            <a:ext cx="5292080" cy="6555641"/>
          </a:xfrm>
          <a:prstGeom prst="rect">
            <a:avLst/>
          </a:prstGeom>
        </p:spPr>
        <p:txBody>
          <a:bodyPr wrap="square">
            <a:spAutoFit/>
          </a:bodyPr>
          <a:lstStyle/>
          <a:p>
            <a:r>
              <a:rPr lang="es-ES" sz="2800" dirty="0">
                <a:latin typeface="Corbel"/>
              </a:rPr>
              <a:t>LO POLÍTICO</a:t>
            </a:r>
          </a:p>
          <a:p>
            <a:endParaRPr lang="es-ES" sz="2800" dirty="0">
              <a:latin typeface="Corbel"/>
            </a:endParaRPr>
          </a:p>
          <a:p>
            <a:pPr marL="457200" indent="-457200" algn="l">
              <a:buFont typeface="Arial" pitchFamily="34" charset="0"/>
              <a:buChar char="•"/>
            </a:pPr>
            <a:r>
              <a:rPr lang="es-ES" sz="2800" dirty="0" smtClean="0">
                <a:latin typeface="Corbel"/>
              </a:rPr>
              <a:t>Sentido de la EPJA orientado  al desarrollo de la ciudadanía, a la democracia </a:t>
            </a:r>
            <a:r>
              <a:rPr lang="es-ES" sz="2800" dirty="0">
                <a:latin typeface="Corbel"/>
              </a:rPr>
              <a:t>participativa, DD-HH, interculturalidad </a:t>
            </a:r>
          </a:p>
          <a:p>
            <a:pPr marL="457200" indent="-457200" algn="l">
              <a:buFont typeface="Arial" pitchFamily="34" charset="0"/>
              <a:buChar char="•"/>
            </a:pPr>
            <a:r>
              <a:rPr lang="es-ES" sz="2800" dirty="0">
                <a:latin typeface="Corbel"/>
              </a:rPr>
              <a:t>Desarrollo de políticas  públicas , normativas , financiamiento que atienda  los DESCA  y  especialmente  el  derecho a la educación .</a:t>
            </a:r>
          </a:p>
          <a:p>
            <a:pPr marL="457200" indent="-457200" algn="l">
              <a:buFont typeface="Arial" pitchFamily="34" charset="0"/>
              <a:buChar char="•"/>
            </a:pPr>
            <a:r>
              <a:rPr lang="es-ES" sz="2800" dirty="0">
                <a:latin typeface="Corbel"/>
              </a:rPr>
              <a:t>Empoderamiento de los actores sociales para </a:t>
            </a:r>
            <a:r>
              <a:rPr lang="es-ES" sz="2800" dirty="0" smtClean="0">
                <a:latin typeface="Corbel"/>
              </a:rPr>
              <a:t>conocer participar</a:t>
            </a:r>
            <a:r>
              <a:rPr lang="es-ES" sz="2800" dirty="0">
                <a:latin typeface="Corbel"/>
              </a:rPr>
              <a:t>, </a:t>
            </a:r>
            <a:r>
              <a:rPr lang="es-ES" sz="2800" dirty="0" smtClean="0">
                <a:latin typeface="Corbel"/>
              </a:rPr>
              <a:t>innovar</a:t>
            </a:r>
            <a:r>
              <a:rPr lang="es-ES" sz="2800" dirty="0">
                <a:latin typeface="Corbel"/>
              </a:rPr>
              <a:t>, producir , </a:t>
            </a:r>
            <a:r>
              <a:rPr lang="es-ES" sz="2800" dirty="0" smtClean="0">
                <a:latin typeface="Corbel"/>
              </a:rPr>
              <a:t>organizarse para transformar </a:t>
            </a:r>
            <a:r>
              <a:rPr lang="es-ES" sz="2800" dirty="0">
                <a:solidFill>
                  <a:srgbClr val="FFC000"/>
                </a:solidFill>
                <a:latin typeface="Corbel"/>
              </a:rPr>
              <a:t>.   </a:t>
            </a: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874" y="0"/>
            <a:ext cx="38511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214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358" y="0"/>
            <a:ext cx="9108132" cy="6924973"/>
          </a:xfrm>
          <a:prstGeom prst="rect">
            <a:avLst/>
          </a:prstGeom>
          <a:noFill/>
        </p:spPr>
        <p:txBody>
          <a:bodyPr wrap="square" rtlCol="0">
            <a:spAutoFit/>
          </a:bodyPr>
          <a:lstStyle/>
          <a:p>
            <a:r>
              <a:rPr lang="es-ES" sz="2800" dirty="0">
                <a:latin typeface="Corbel"/>
              </a:rPr>
              <a:t>LO PEDAGÓGICO </a:t>
            </a:r>
          </a:p>
          <a:p>
            <a:pPr marL="457200" indent="-457200" algn="l">
              <a:buFont typeface="Arial" pitchFamily="34" charset="0"/>
              <a:buChar char="•"/>
            </a:pPr>
            <a:r>
              <a:rPr lang="es-ES" sz="2800" dirty="0">
                <a:latin typeface="Corbel"/>
              </a:rPr>
              <a:t>Trata de la direccionalidad del hecho educativo. </a:t>
            </a:r>
          </a:p>
          <a:p>
            <a:pPr marL="457200" indent="-457200" algn="l">
              <a:buFont typeface="Arial" pitchFamily="34" charset="0"/>
              <a:buChar char="•"/>
            </a:pPr>
            <a:r>
              <a:rPr lang="es-ES" sz="2800" dirty="0">
                <a:latin typeface="Corbel"/>
              </a:rPr>
              <a:t>“nadie educa a nadie” todos nos educamos juntos.</a:t>
            </a:r>
          </a:p>
          <a:p>
            <a:pPr marL="457200" indent="-457200" algn="l">
              <a:buFont typeface="Arial" pitchFamily="34" charset="0"/>
              <a:buChar char="•"/>
            </a:pPr>
            <a:r>
              <a:rPr lang="es-ES" sz="2800" dirty="0">
                <a:latin typeface="Corbel"/>
              </a:rPr>
              <a:t>Comprensión pedagógica democrática </a:t>
            </a:r>
          </a:p>
          <a:p>
            <a:pPr marL="457200" indent="-457200" algn="l">
              <a:buFont typeface="Arial" pitchFamily="34" charset="0"/>
              <a:buChar char="•"/>
            </a:pPr>
            <a:r>
              <a:rPr lang="es-ES" sz="2800" dirty="0">
                <a:latin typeface="Corbel"/>
              </a:rPr>
              <a:t>Actitud democrática.</a:t>
            </a:r>
          </a:p>
          <a:p>
            <a:pPr marL="457200" indent="-457200" algn="l">
              <a:buFont typeface="Arial" pitchFamily="34" charset="0"/>
              <a:buChar char="•"/>
            </a:pPr>
            <a:r>
              <a:rPr lang="es-ES" sz="2800" dirty="0">
                <a:latin typeface="Corbel"/>
              </a:rPr>
              <a:t>Pedagogía del diálogo</a:t>
            </a:r>
          </a:p>
          <a:p>
            <a:pPr marL="457200" indent="-457200" algn="l">
              <a:buFont typeface="Arial" pitchFamily="34" charset="0"/>
              <a:buChar char="•"/>
            </a:pPr>
            <a:r>
              <a:rPr lang="es-ES" sz="2800" dirty="0">
                <a:latin typeface="Corbel"/>
              </a:rPr>
              <a:t>Punto de partida  la experiencia y vivencia de los             educandos.</a:t>
            </a:r>
          </a:p>
          <a:p>
            <a:pPr marL="457200" indent="-457200" algn="l">
              <a:buFont typeface="Arial" pitchFamily="34" charset="0"/>
              <a:buChar char="•"/>
            </a:pPr>
            <a:r>
              <a:rPr lang="es-ES" sz="2800" dirty="0" err="1">
                <a:latin typeface="Corbel"/>
              </a:rPr>
              <a:t>Problematizador</a:t>
            </a:r>
            <a:r>
              <a:rPr lang="es-ES" sz="2800" dirty="0">
                <a:latin typeface="Corbel"/>
              </a:rPr>
              <a:t> del proceso de conocimiento</a:t>
            </a:r>
          </a:p>
          <a:p>
            <a:pPr marL="457200" indent="-457200" algn="l">
              <a:buFont typeface="Arial" pitchFamily="34" charset="0"/>
              <a:buChar char="•"/>
            </a:pPr>
            <a:r>
              <a:rPr lang="es-ES" sz="2800" dirty="0">
                <a:latin typeface="Corbel"/>
              </a:rPr>
              <a:t>Con pertinencia a la edad, género, </a:t>
            </a:r>
          </a:p>
          <a:p>
            <a:pPr lvl="1" algn="l"/>
            <a:r>
              <a:rPr lang="es-ES" sz="2800" dirty="0">
                <a:latin typeface="Corbel"/>
              </a:rPr>
              <a:t>experiencia  </a:t>
            </a:r>
          </a:p>
          <a:p>
            <a:pPr marL="457200" indent="-457200" algn="l">
              <a:buFont typeface="Arial" pitchFamily="34" charset="0"/>
              <a:buChar char="•"/>
            </a:pPr>
            <a:r>
              <a:rPr lang="es-ES" sz="2800" dirty="0">
                <a:latin typeface="Corbel"/>
              </a:rPr>
              <a:t>No es el </a:t>
            </a:r>
            <a:r>
              <a:rPr lang="es-ES" sz="2800" dirty="0" err="1">
                <a:latin typeface="Corbel"/>
              </a:rPr>
              <a:t>ba</a:t>
            </a:r>
            <a:r>
              <a:rPr lang="es-ES" sz="2800" dirty="0">
                <a:latin typeface="Corbel"/>
              </a:rPr>
              <a:t> be </a:t>
            </a:r>
            <a:r>
              <a:rPr lang="es-ES" sz="2800" dirty="0" err="1">
                <a:latin typeface="Corbel"/>
              </a:rPr>
              <a:t>bi</a:t>
            </a:r>
            <a:r>
              <a:rPr lang="es-ES" sz="2800" dirty="0">
                <a:latin typeface="Corbel"/>
              </a:rPr>
              <a:t> </a:t>
            </a:r>
            <a:r>
              <a:rPr lang="es-ES" sz="2800" dirty="0" err="1">
                <a:latin typeface="Corbel"/>
              </a:rPr>
              <a:t>bo</a:t>
            </a:r>
            <a:r>
              <a:rPr lang="es-ES" sz="2800" dirty="0">
                <a:latin typeface="Corbel"/>
              </a:rPr>
              <a:t> </a:t>
            </a:r>
            <a:r>
              <a:rPr lang="es-ES" sz="2800" dirty="0" err="1">
                <a:latin typeface="Corbel"/>
              </a:rPr>
              <a:t>bu</a:t>
            </a:r>
            <a:r>
              <a:rPr lang="es-ES" sz="2800" dirty="0">
                <a:latin typeface="Corbel"/>
              </a:rPr>
              <a:t> , sino el </a:t>
            </a:r>
          </a:p>
          <a:p>
            <a:pPr lvl="1" algn="l"/>
            <a:r>
              <a:rPr lang="es-ES" sz="2800" dirty="0" smtClean="0">
                <a:latin typeface="Corbel"/>
              </a:rPr>
              <a:t>aprendizaje </a:t>
            </a:r>
            <a:r>
              <a:rPr lang="es-ES" sz="2800" dirty="0">
                <a:latin typeface="Corbel"/>
              </a:rPr>
              <a:t>para  escribir la historia </a:t>
            </a:r>
          </a:p>
          <a:p>
            <a:pPr lvl="1" algn="l"/>
            <a:r>
              <a:rPr lang="es-ES" sz="2800" dirty="0">
                <a:latin typeface="Corbel"/>
              </a:rPr>
              <a:t>personal y colectiva en diversidad ,</a:t>
            </a:r>
          </a:p>
          <a:p>
            <a:pPr lvl="1" algn="l"/>
            <a:r>
              <a:rPr lang="es-ES" sz="2800" dirty="0">
                <a:latin typeface="Corbel"/>
              </a:rPr>
              <a:t>y dignidad,    </a:t>
            </a:r>
          </a:p>
          <a:p>
            <a:endParaRPr lang="es-ES" dirty="0">
              <a:solidFill>
                <a:prstClr val="white"/>
              </a:solidFill>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005064"/>
            <a:ext cx="2670795" cy="262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8453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2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3023</TotalTime>
  <Words>987</Words>
  <Application>Microsoft Office PowerPoint</Application>
  <PresentationFormat>Presentación en pantalla (4:3)</PresentationFormat>
  <Paragraphs>153</Paragraphs>
  <Slides>18</Slides>
  <Notes>0</Notes>
  <HiddenSlides>0</HiddenSlides>
  <MMClips>0</MMClips>
  <ScaleCrop>false</ScaleCrop>
  <HeadingPairs>
    <vt:vector size="4" baseType="variant">
      <vt:variant>
        <vt:lpstr>Tema</vt:lpstr>
      </vt:variant>
      <vt:variant>
        <vt:i4>3</vt:i4>
      </vt:variant>
      <vt:variant>
        <vt:lpstr>Títulos de diapositiva</vt:lpstr>
      </vt:variant>
      <vt:variant>
        <vt:i4>18</vt:i4>
      </vt:variant>
    </vt:vector>
  </HeadingPairs>
  <TitlesOfParts>
    <vt:vector size="21" baseType="lpstr">
      <vt:lpstr>1_Metro</vt:lpstr>
      <vt:lpstr>2_Metro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ALGUNOS MÉTODOS TÍPICOS DE LA EP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INVESTIGACIÓN, COMO SUSTENTO CIENTÍFICO DE LAS INNOVACIONES EDUCATIVAS Y LA PRÁCTICA PEDAGÓGICA   Sigfredo Chiroque Chunga</dc:title>
  <dc:creator>Quiroque</dc:creator>
  <cp:lastModifiedBy>Nelida Cespedes</cp:lastModifiedBy>
  <cp:revision>244</cp:revision>
  <dcterms:created xsi:type="dcterms:W3CDTF">2002-09-23T00:58:47Z</dcterms:created>
  <dcterms:modified xsi:type="dcterms:W3CDTF">2011-09-28T04:03:35Z</dcterms:modified>
</cp:coreProperties>
</file>